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6" r:id="rId6"/>
    <p:sldId id="267" r:id="rId7"/>
    <p:sldId id="290" r:id="rId8"/>
    <p:sldId id="270" r:id="rId9"/>
    <p:sldId id="260" r:id="rId10"/>
    <p:sldId id="263" r:id="rId11"/>
    <p:sldId id="280" r:id="rId12"/>
    <p:sldId id="282" r:id="rId13"/>
    <p:sldId id="283" r:id="rId14"/>
    <p:sldId id="291" r:id="rId15"/>
    <p:sldId id="284" r:id="rId16"/>
    <p:sldId id="292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83CE0-FF67-4BEB-8F4E-C34E282ED7D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A41C24C-6FD0-4F73-B56C-B8EB385B4348}">
      <dgm:prSet phldrT="[Texto]" custT="1"/>
      <dgm:spPr/>
      <dgm:t>
        <a:bodyPr/>
        <a:lstStyle/>
        <a:p>
          <a:r>
            <a:rPr lang="es-CO" sz="3200" b="1" dirty="0" smtClean="0"/>
            <a:t>Fondo Nacional de Salud </a:t>
          </a:r>
        </a:p>
        <a:p>
          <a:r>
            <a:rPr lang="es-CO" sz="3200" b="1" dirty="0" smtClean="0"/>
            <a:t>para la PPL</a:t>
          </a:r>
        </a:p>
        <a:p>
          <a:r>
            <a:rPr lang="es-CO" sz="2000" dirty="0" smtClean="0"/>
            <a:t>[Consejo Directivo FNS PPL]</a:t>
          </a:r>
          <a:endParaRPr lang="es-CO" sz="2000" dirty="0"/>
        </a:p>
      </dgm:t>
    </dgm:pt>
    <dgm:pt modelId="{AF8A82AF-0A57-47A5-9C3B-7B3D4157EC93}" type="parTrans" cxnId="{1A5BDBFE-FC49-4823-BE63-5D8EA613D8BE}">
      <dgm:prSet/>
      <dgm:spPr/>
      <dgm:t>
        <a:bodyPr/>
        <a:lstStyle/>
        <a:p>
          <a:endParaRPr lang="es-CO"/>
        </a:p>
      </dgm:t>
    </dgm:pt>
    <dgm:pt modelId="{1F3E4FDE-EDFF-40F2-A7E4-452746080C99}" type="sibTrans" cxnId="{1A5BDBFE-FC49-4823-BE63-5D8EA613D8BE}">
      <dgm:prSet/>
      <dgm:spPr/>
      <dgm:t>
        <a:bodyPr/>
        <a:lstStyle/>
        <a:p>
          <a:endParaRPr lang="es-CO"/>
        </a:p>
      </dgm:t>
    </dgm:pt>
    <dgm:pt modelId="{4D0E7041-A752-4D17-838C-992C03E17034}">
      <dgm:prSet phldrT="[Texto]"/>
      <dgm:spPr/>
      <dgm:t>
        <a:bodyPr/>
        <a:lstStyle/>
        <a:p>
          <a:r>
            <a:rPr lang="es-CO" dirty="0" smtClean="0"/>
            <a:t>USPEC</a:t>
          </a:r>
          <a:endParaRPr lang="es-CO" dirty="0"/>
        </a:p>
      </dgm:t>
    </dgm:pt>
    <dgm:pt modelId="{A3A83230-67A2-4FA4-97D8-FEBBC6AF75A5}" type="parTrans" cxnId="{858B20D6-32DD-41CA-A8BA-66F7D6580083}">
      <dgm:prSet/>
      <dgm:spPr/>
      <dgm:t>
        <a:bodyPr/>
        <a:lstStyle/>
        <a:p>
          <a:endParaRPr lang="es-CO"/>
        </a:p>
      </dgm:t>
    </dgm:pt>
    <dgm:pt modelId="{5427AE2C-C209-4D18-984C-8C89F9440A26}" type="sibTrans" cxnId="{858B20D6-32DD-41CA-A8BA-66F7D6580083}">
      <dgm:prSet/>
      <dgm:spPr/>
      <dgm:t>
        <a:bodyPr/>
        <a:lstStyle/>
        <a:p>
          <a:endParaRPr lang="es-CO"/>
        </a:p>
      </dgm:t>
    </dgm:pt>
    <dgm:pt modelId="{B8459153-4993-4B9C-B3EA-D22FD12FBDDE}">
      <dgm:prSet phldrT="[Texto]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s-CO" b="1" dirty="0" smtClean="0"/>
            <a:t>Consorcio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CO" dirty="0" smtClean="0"/>
            <a:t>FAS PPL 2015</a:t>
          </a:r>
          <a:endParaRPr lang="es-CO" dirty="0"/>
        </a:p>
      </dgm:t>
    </dgm:pt>
    <dgm:pt modelId="{61DDD50E-FC2A-4600-9808-9D3F5CD916EF}" type="parTrans" cxnId="{E7FBCE73-B38C-4413-B8AC-FF6F0145ED82}">
      <dgm:prSet/>
      <dgm:spPr/>
      <dgm:t>
        <a:bodyPr/>
        <a:lstStyle/>
        <a:p>
          <a:endParaRPr lang="es-CO"/>
        </a:p>
      </dgm:t>
    </dgm:pt>
    <dgm:pt modelId="{5AFE920E-E704-4449-BD1C-9D24B4DFD4AD}" type="sibTrans" cxnId="{E7FBCE73-B38C-4413-B8AC-FF6F0145ED82}">
      <dgm:prSet/>
      <dgm:spPr/>
      <dgm:t>
        <a:bodyPr/>
        <a:lstStyle/>
        <a:p>
          <a:endParaRPr lang="es-CO"/>
        </a:p>
      </dgm:t>
    </dgm:pt>
    <dgm:pt modelId="{B185D2B2-CD32-4B4E-9D9F-8205BE71D974}">
      <dgm:prSet phldrT="[Texto]" custT="1"/>
      <dgm:spPr/>
      <dgm:t>
        <a:bodyPr/>
        <a:lstStyle/>
        <a:p>
          <a:pPr algn="l"/>
          <a:endParaRPr lang="es-CO" sz="2600" b="1" dirty="0" smtClean="0"/>
        </a:p>
        <a:p>
          <a:pPr algn="l"/>
          <a:r>
            <a:rPr lang="es-CO" sz="2600" b="1" dirty="0" smtClean="0"/>
            <a:t>   </a:t>
          </a:r>
          <a:r>
            <a:rPr lang="es-CO" sz="2600" b="1" dirty="0" err="1" smtClean="0"/>
            <a:t>Intramurales</a:t>
          </a:r>
          <a:endParaRPr lang="es-CO" sz="2600" b="1" dirty="0" smtClean="0"/>
        </a:p>
        <a:p>
          <a:pPr algn="ctr"/>
          <a:r>
            <a:rPr lang="es-CO" sz="1600" dirty="0" smtClean="0"/>
            <a:t>OPS    Complementarios</a:t>
          </a:r>
        </a:p>
        <a:p>
          <a:pPr algn="ctr"/>
          <a:r>
            <a:rPr lang="es-CO" sz="1600" dirty="0" smtClean="0"/>
            <a:t>SGSSS- R.C.</a:t>
          </a:r>
        </a:p>
        <a:p>
          <a:pPr algn="ctr"/>
          <a:r>
            <a:rPr lang="es-CO" sz="1600" dirty="0" err="1" smtClean="0"/>
            <a:t>Reg</a:t>
          </a:r>
          <a:r>
            <a:rPr lang="es-CO" sz="1600" dirty="0" smtClean="0"/>
            <a:t> </a:t>
          </a:r>
          <a:r>
            <a:rPr lang="es-CO" sz="1600" dirty="0" err="1" smtClean="0"/>
            <a:t>Esp</a:t>
          </a:r>
          <a:r>
            <a:rPr lang="es-CO" sz="1600" dirty="0" smtClean="0"/>
            <a:t> y </a:t>
          </a:r>
          <a:r>
            <a:rPr lang="es-CO" sz="1600" dirty="0" err="1" smtClean="0"/>
            <a:t>Excep</a:t>
          </a:r>
          <a:endParaRPr lang="es-CO" sz="1600" dirty="0" smtClean="0"/>
        </a:p>
        <a:p>
          <a:pPr algn="ctr"/>
          <a:endParaRPr lang="es-CO" sz="2000" dirty="0"/>
        </a:p>
      </dgm:t>
    </dgm:pt>
    <dgm:pt modelId="{73444EA3-9A82-4FA5-8556-8ED29B149F55}" type="parTrans" cxnId="{AA0C1067-8A9A-4531-8257-7D2F2B65F756}">
      <dgm:prSet/>
      <dgm:spPr/>
      <dgm:t>
        <a:bodyPr/>
        <a:lstStyle/>
        <a:p>
          <a:endParaRPr lang="es-CO"/>
        </a:p>
      </dgm:t>
    </dgm:pt>
    <dgm:pt modelId="{AE45AB6C-8E10-42FA-BBFA-D36D22802DC6}" type="sibTrans" cxnId="{AA0C1067-8A9A-4531-8257-7D2F2B65F756}">
      <dgm:prSet/>
      <dgm:spPr/>
      <dgm:t>
        <a:bodyPr/>
        <a:lstStyle/>
        <a:p>
          <a:endParaRPr lang="es-CO"/>
        </a:p>
      </dgm:t>
    </dgm:pt>
    <dgm:pt modelId="{602C2B36-DC7E-4A2D-B33A-4AEB91C149F0}">
      <dgm:prSet phldrT="[Texto]" custT="1"/>
      <dgm:spPr/>
      <dgm:t>
        <a:bodyPr/>
        <a:lstStyle/>
        <a:p>
          <a:r>
            <a:rPr lang="es-CO" sz="2400" b="1" dirty="0" smtClean="0"/>
            <a:t>Domiciliarios</a:t>
          </a:r>
        </a:p>
        <a:p>
          <a:r>
            <a:rPr lang="es-CO" sz="1800" dirty="0" smtClean="0"/>
            <a:t>SGSSS</a:t>
          </a:r>
        </a:p>
        <a:p>
          <a:r>
            <a:rPr lang="es-CO" sz="1800" dirty="0" err="1" smtClean="0"/>
            <a:t>Reg</a:t>
          </a:r>
          <a:r>
            <a:rPr lang="es-CO" sz="1800" dirty="0" smtClean="0"/>
            <a:t> </a:t>
          </a:r>
          <a:r>
            <a:rPr lang="es-CO" sz="1800" dirty="0" err="1" smtClean="0"/>
            <a:t>Esp</a:t>
          </a:r>
          <a:r>
            <a:rPr lang="es-CO" sz="1800" dirty="0" smtClean="0"/>
            <a:t> y </a:t>
          </a:r>
          <a:r>
            <a:rPr lang="es-CO" sz="1800" dirty="0" err="1" smtClean="0"/>
            <a:t>Excep</a:t>
          </a:r>
          <a:endParaRPr lang="es-CO" sz="1800" dirty="0" smtClean="0"/>
        </a:p>
      </dgm:t>
    </dgm:pt>
    <dgm:pt modelId="{517E40E1-4673-4539-956C-1FA7EA80884C}" type="sibTrans" cxnId="{2052C1CA-8E50-47E0-A398-594883D09D09}">
      <dgm:prSet/>
      <dgm:spPr/>
      <dgm:t>
        <a:bodyPr/>
        <a:lstStyle/>
        <a:p>
          <a:endParaRPr lang="es-CO"/>
        </a:p>
      </dgm:t>
    </dgm:pt>
    <dgm:pt modelId="{3F2C8DA6-3998-4B44-A9D1-5D6645551D0D}" type="parTrans" cxnId="{2052C1CA-8E50-47E0-A398-594883D09D09}">
      <dgm:prSet/>
      <dgm:spPr/>
      <dgm:t>
        <a:bodyPr/>
        <a:lstStyle/>
        <a:p>
          <a:endParaRPr lang="es-CO"/>
        </a:p>
      </dgm:t>
    </dgm:pt>
    <dgm:pt modelId="{F65AEB3A-44BA-4FBB-8DD4-6B9450228707}" type="pres">
      <dgm:prSet presAssocID="{5F583CE0-FF67-4BEB-8F4E-C34E282ED7D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6E2D665-F88D-4464-8104-A6A7A18AF951}" type="pres">
      <dgm:prSet presAssocID="{0A41C24C-6FD0-4F73-B56C-B8EB385B4348}" presName="vertOne" presStyleCnt="0"/>
      <dgm:spPr/>
    </dgm:pt>
    <dgm:pt modelId="{68D67650-C209-4324-8CB9-2CB37379918E}" type="pres">
      <dgm:prSet presAssocID="{0A41C24C-6FD0-4F73-B56C-B8EB385B434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50EB5C4-22FB-4AB2-B604-3EE60D986544}" type="pres">
      <dgm:prSet presAssocID="{0A41C24C-6FD0-4F73-B56C-B8EB385B4348}" presName="parTransOne" presStyleCnt="0"/>
      <dgm:spPr/>
    </dgm:pt>
    <dgm:pt modelId="{97A5E6E0-1623-4EEA-921E-64F11C2D3243}" type="pres">
      <dgm:prSet presAssocID="{0A41C24C-6FD0-4F73-B56C-B8EB385B4348}" presName="horzOne" presStyleCnt="0"/>
      <dgm:spPr/>
    </dgm:pt>
    <dgm:pt modelId="{7554045C-9B63-4BF0-8C22-07554D58E42E}" type="pres">
      <dgm:prSet presAssocID="{4D0E7041-A752-4D17-838C-992C03E17034}" presName="vertTwo" presStyleCnt="0"/>
      <dgm:spPr/>
    </dgm:pt>
    <dgm:pt modelId="{5A2AE176-9F06-47DE-AD6D-6E2DD9FA7E6F}" type="pres">
      <dgm:prSet presAssocID="{4D0E7041-A752-4D17-838C-992C03E17034}" presName="txTwo" presStyleLbl="node2" presStyleIdx="0" presStyleCnt="2" custScaleX="45408" custLinFactNeighborX="-3634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D90AB05-5797-4167-B8AF-81C68D897035}" type="pres">
      <dgm:prSet presAssocID="{4D0E7041-A752-4D17-838C-992C03E17034}" presName="parTransTwo" presStyleCnt="0"/>
      <dgm:spPr/>
    </dgm:pt>
    <dgm:pt modelId="{1030289E-FDFD-4BC0-99F4-D651298FD77D}" type="pres">
      <dgm:prSet presAssocID="{4D0E7041-A752-4D17-838C-992C03E17034}" presName="horzTwo" presStyleCnt="0"/>
      <dgm:spPr/>
    </dgm:pt>
    <dgm:pt modelId="{287A3869-B9A0-436D-AE23-89D00C403796}" type="pres">
      <dgm:prSet presAssocID="{602C2B36-DC7E-4A2D-B33A-4AEB91C149F0}" presName="vertThree" presStyleCnt="0"/>
      <dgm:spPr/>
    </dgm:pt>
    <dgm:pt modelId="{F20C6685-6167-4982-8699-B401B25721AA}" type="pres">
      <dgm:prSet presAssocID="{602C2B36-DC7E-4A2D-B33A-4AEB91C149F0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C570BAA-26C5-48B6-8C95-A959679BC679}" type="pres">
      <dgm:prSet presAssocID="{602C2B36-DC7E-4A2D-B33A-4AEB91C149F0}" presName="horzThree" presStyleCnt="0"/>
      <dgm:spPr/>
    </dgm:pt>
    <dgm:pt modelId="{35C4C685-2A2D-4833-B76F-E3846B464BD8}" type="pres">
      <dgm:prSet presAssocID="{5427AE2C-C209-4D18-984C-8C89F9440A26}" presName="sibSpaceTwo" presStyleCnt="0"/>
      <dgm:spPr/>
    </dgm:pt>
    <dgm:pt modelId="{9BA96F71-BF24-42B3-AE34-B9A8E6AEA81D}" type="pres">
      <dgm:prSet presAssocID="{B8459153-4993-4B9C-B3EA-D22FD12FBDDE}" presName="vertTwo" presStyleCnt="0"/>
      <dgm:spPr/>
    </dgm:pt>
    <dgm:pt modelId="{7178A260-0967-4E1C-B331-65136B9E50E7}" type="pres">
      <dgm:prSet presAssocID="{B8459153-4993-4B9C-B3EA-D22FD12FBDDE}" presName="txTwo" presStyleLbl="node2" presStyleIdx="1" presStyleCnt="2" custLinFactNeighborX="-85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D38740A-1801-45C9-8C6D-343914777FEC}" type="pres">
      <dgm:prSet presAssocID="{B8459153-4993-4B9C-B3EA-D22FD12FBDDE}" presName="parTransTwo" presStyleCnt="0"/>
      <dgm:spPr/>
    </dgm:pt>
    <dgm:pt modelId="{F4ABE0C4-8C22-47B8-9236-81AEF3298D11}" type="pres">
      <dgm:prSet presAssocID="{B8459153-4993-4B9C-B3EA-D22FD12FBDDE}" presName="horzTwo" presStyleCnt="0"/>
      <dgm:spPr/>
    </dgm:pt>
    <dgm:pt modelId="{9B69F8ED-C465-49CB-9A9A-B53D96973FCB}" type="pres">
      <dgm:prSet presAssocID="{B185D2B2-CD32-4B4E-9D9F-8205BE71D974}" presName="vertThree" presStyleCnt="0"/>
      <dgm:spPr/>
    </dgm:pt>
    <dgm:pt modelId="{574C9FC4-6159-40FA-914A-49ADB20579CB}" type="pres">
      <dgm:prSet presAssocID="{B185D2B2-CD32-4B4E-9D9F-8205BE71D974}" presName="txThree" presStyleLbl="node3" presStyleIdx="1" presStyleCnt="2" custLinFactNeighborY="484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E1D3A37-814B-4D93-8019-AB098770C2CC}" type="pres">
      <dgm:prSet presAssocID="{B185D2B2-CD32-4B4E-9D9F-8205BE71D974}" presName="horzThree" presStyleCnt="0"/>
      <dgm:spPr/>
    </dgm:pt>
  </dgm:ptLst>
  <dgm:cxnLst>
    <dgm:cxn modelId="{3AD60211-6A95-4608-9C6A-10755B32DF6A}" type="presOf" srcId="{602C2B36-DC7E-4A2D-B33A-4AEB91C149F0}" destId="{F20C6685-6167-4982-8699-B401B25721AA}" srcOrd="0" destOrd="0" presId="urn:microsoft.com/office/officeart/2005/8/layout/hierarchy4"/>
    <dgm:cxn modelId="{34CE94FF-1037-4775-A44B-16CBCEE1CDA6}" type="presOf" srcId="{0A41C24C-6FD0-4F73-B56C-B8EB385B4348}" destId="{68D67650-C209-4324-8CB9-2CB37379918E}" srcOrd="0" destOrd="0" presId="urn:microsoft.com/office/officeart/2005/8/layout/hierarchy4"/>
    <dgm:cxn modelId="{1A5BDBFE-FC49-4823-BE63-5D8EA613D8BE}" srcId="{5F583CE0-FF67-4BEB-8F4E-C34E282ED7D1}" destId="{0A41C24C-6FD0-4F73-B56C-B8EB385B4348}" srcOrd="0" destOrd="0" parTransId="{AF8A82AF-0A57-47A5-9C3B-7B3D4157EC93}" sibTransId="{1F3E4FDE-EDFF-40F2-A7E4-452746080C99}"/>
    <dgm:cxn modelId="{AA0C1067-8A9A-4531-8257-7D2F2B65F756}" srcId="{B8459153-4993-4B9C-B3EA-D22FD12FBDDE}" destId="{B185D2B2-CD32-4B4E-9D9F-8205BE71D974}" srcOrd="0" destOrd="0" parTransId="{73444EA3-9A82-4FA5-8556-8ED29B149F55}" sibTransId="{AE45AB6C-8E10-42FA-BBFA-D36D22802DC6}"/>
    <dgm:cxn modelId="{2052C1CA-8E50-47E0-A398-594883D09D09}" srcId="{4D0E7041-A752-4D17-838C-992C03E17034}" destId="{602C2B36-DC7E-4A2D-B33A-4AEB91C149F0}" srcOrd="0" destOrd="0" parTransId="{3F2C8DA6-3998-4B44-A9D1-5D6645551D0D}" sibTransId="{517E40E1-4673-4539-956C-1FA7EA80884C}"/>
    <dgm:cxn modelId="{68D042BD-2A1D-403C-8A1D-09A30EE82E03}" type="presOf" srcId="{5F583CE0-FF67-4BEB-8F4E-C34E282ED7D1}" destId="{F65AEB3A-44BA-4FBB-8DD4-6B9450228707}" srcOrd="0" destOrd="0" presId="urn:microsoft.com/office/officeart/2005/8/layout/hierarchy4"/>
    <dgm:cxn modelId="{8CFE4C7B-8094-45B2-9EC0-69C4135D518F}" type="presOf" srcId="{B8459153-4993-4B9C-B3EA-D22FD12FBDDE}" destId="{7178A260-0967-4E1C-B331-65136B9E50E7}" srcOrd="0" destOrd="0" presId="urn:microsoft.com/office/officeart/2005/8/layout/hierarchy4"/>
    <dgm:cxn modelId="{E7FBCE73-B38C-4413-B8AC-FF6F0145ED82}" srcId="{0A41C24C-6FD0-4F73-B56C-B8EB385B4348}" destId="{B8459153-4993-4B9C-B3EA-D22FD12FBDDE}" srcOrd="1" destOrd="0" parTransId="{61DDD50E-FC2A-4600-9808-9D3F5CD916EF}" sibTransId="{5AFE920E-E704-4449-BD1C-9D24B4DFD4AD}"/>
    <dgm:cxn modelId="{8B7CBDCB-76C2-4985-BF79-A4264EB5DEDA}" type="presOf" srcId="{4D0E7041-A752-4D17-838C-992C03E17034}" destId="{5A2AE176-9F06-47DE-AD6D-6E2DD9FA7E6F}" srcOrd="0" destOrd="0" presId="urn:microsoft.com/office/officeart/2005/8/layout/hierarchy4"/>
    <dgm:cxn modelId="{03203B74-A9E8-4CF5-BEDF-98A86DF76880}" type="presOf" srcId="{B185D2B2-CD32-4B4E-9D9F-8205BE71D974}" destId="{574C9FC4-6159-40FA-914A-49ADB20579CB}" srcOrd="0" destOrd="0" presId="urn:microsoft.com/office/officeart/2005/8/layout/hierarchy4"/>
    <dgm:cxn modelId="{858B20D6-32DD-41CA-A8BA-66F7D6580083}" srcId="{0A41C24C-6FD0-4F73-B56C-B8EB385B4348}" destId="{4D0E7041-A752-4D17-838C-992C03E17034}" srcOrd="0" destOrd="0" parTransId="{A3A83230-67A2-4FA4-97D8-FEBBC6AF75A5}" sibTransId="{5427AE2C-C209-4D18-984C-8C89F9440A26}"/>
    <dgm:cxn modelId="{955B3CF6-19D5-4DFE-A019-1AD0EAA2DEBF}" type="presParOf" srcId="{F65AEB3A-44BA-4FBB-8DD4-6B9450228707}" destId="{A6E2D665-F88D-4464-8104-A6A7A18AF951}" srcOrd="0" destOrd="0" presId="urn:microsoft.com/office/officeart/2005/8/layout/hierarchy4"/>
    <dgm:cxn modelId="{1674B65C-EC72-422D-A7A6-62ED3BED7AA6}" type="presParOf" srcId="{A6E2D665-F88D-4464-8104-A6A7A18AF951}" destId="{68D67650-C209-4324-8CB9-2CB37379918E}" srcOrd="0" destOrd="0" presId="urn:microsoft.com/office/officeart/2005/8/layout/hierarchy4"/>
    <dgm:cxn modelId="{B2F91247-4F1E-4704-ADC8-B51D8A215B2A}" type="presParOf" srcId="{A6E2D665-F88D-4464-8104-A6A7A18AF951}" destId="{550EB5C4-22FB-4AB2-B604-3EE60D986544}" srcOrd="1" destOrd="0" presId="urn:microsoft.com/office/officeart/2005/8/layout/hierarchy4"/>
    <dgm:cxn modelId="{6034D7B7-AA89-4005-8BA4-0A4BF5D39964}" type="presParOf" srcId="{A6E2D665-F88D-4464-8104-A6A7A18AF951}" destId="{97A5E6E0-1623-4EEA-921E-64F11C2D3243}" srcOrd="2" destOrd="0" presId="urn:microsoft.com/office/officeart/2005/8/layout/hierarchy4"/>
    <dgm:cxn modelId="{33BE2725-5D7A-4715-972A-DA5C5EEF2DEB}" type="presParOf" srcId="{97A5E6E0-1623-4EEA-921E-64F11C2D3243}" destId="{7554045C-9B63-4BF0-8C22-07554D58E42E}" srcOrd="0" destOrd="0" presId="urn:microsoft.com/office/officeart/2005/8/layout/hierarchy4"/>
    <dgm:cxn modelId="{2053DC86-157C-4787-97E4-9F5232D389C4}" type="presParOf" srcId="{7554045C-9B63-4BF0-8C22-07554D58E42E}" destId="{5A2AE176-9F06-47DE-AD6D-6E2DD9FA7E6F}" srcOrd="0" destOrd="0" presId="urn:microsoft.com/office/officeart/2005/8/layout/hierarchy4"/>
    <dgm:cxn modelId="{CA162505-4BE5-4000-AFD1-A17480875CA3}" type="presParOf" srcId="{7554045C-9B63-4BF0-8C22-07554D58E42E}" destId="{9D90AB05-5797-4167-B8AF-81C68D897035}" srcOrd="1" destOrd="0" presId="urn:microsoft.com/office/officeart/2005/8/layout/hierarchy4"/>
    <dgm:cxn modelId="{A57E5AD3-81F0-41DA-B38C-1839F67FAC5B}" type="presParOf" srcId="{7554045C-9B63-4BF0-8C22-07554D58E42E}" destId="{1030289E-FDFD-4BC0-99F4-D651298FD77D}" srcOrd="2" destOrd="0" presId="urn:microsoft.com/office/officeart/2005/8/layout/hierarchy4"/>
    <dgm:cxn modelId="{6210ACF2-911B-4160-B014-8F058A92CAEA}" type="presParOf" srcId="{1030289E-FDFD-4BC0-99F4-D651298FD77D}" destId="{287A3869-B9A0-436D-AE23-89D00C403796}" srcOrd="0" destOrd="0" presId="urn:microsoft.com/office/officeart/2005/8/layout/hierarchy4"/>
    <dgm:cxn modelId="{323DE719-7B06-4EAF-8025-EA5CE214DC39}" type="presParOf" srcId="{287A3869-B9A0-436D-AE23-89D00C403796}" destId="{F20C6685-6167-4982-8699-B401B25721AA}" srcOrd="0" destOrd="0" presId="urn:microsoft.com/office/officeart/2005/8/layout/hierarchy4"/>
    <dgm:cxn modelId="{7C97F620-D068-41A6-A93B-C05F2C248949}" type="presParOf" srcId="{287A3869-B9A0-436D-AE23-89D00C403796}" destId="{1C570BAA-26C5-48B6-8C95-A959679BC679}" srcOrd="1" destOrd="0" presId="urn:microsoft.com/office/officeart/2005/8/layout/hierarchy4"/>
    <dgm:cxn modelId="{6B94EB70-98CC-4F92-BA5A-D321ED2BB9DF}" type="presParOf" srcId="{97A5E6E0-1623-4EEA-921E-64F11C2D3243}" destId="{35C4C685-2A2D-4833-B76F-E3846B464BD8}" srcOrd="1" destOrd="0" presId="urn:microsoft.com/office/officeart/2005/8/layout/hierarchy4"/>
    <dgm:cxn modelId="{28FD8F0D-F441-4E82-ABE8-CA3CC7A32FE5}" type="presParOf" srcId="{97A5E6E0-1623-4EEA-921E-64F11C2D3243}" destId="{9BA96F71-BF24-42B3-AE34-B9A8E6AEA81D}" srcOrd="2" destOrd="0" presId="urn:microsoft.com/office/officeart/2005/8/layout/hierarchy4"/>
    <dgm:cxn modelId="{7950C095-D9DD-4245-95E1-5A4979601A0F}" type="presParOf" srcId="{9BA96F71-BF24-42B3-AE34-B9A8E6AEA81D}" destId="{7178A260-0967-4E1C-B331-65136B9E50E7}" srcOrd="0" destOrd="0" presId="urn:microsoft.com/office/officeart/2005/8/layout/hierarchy4"/>
    <dgm:cxn modelId="{12F81B43-A914-41B7-8070-EEABC874F8ED}" type="presParOf" srcId="{9BA96F71-BF24-42B3-AE34-B9A8E6AEA81D}" destId="{8D38740A-1801-45C9-8C6D-343914777FEC}" srcOrd="1" destOrd="0" presId="urn:microsoft.com/office/officeart/2005/8/layout/hierarchy4"/>
    <dgm:cxn modelId="{DC43F6A7-8D9E-4ED2-8FD2-99B44B39ECCD}" type="presParOf" srcId="{9BA96F71-BF24-42B3-AE34-B9A8E6AEA81D}" destId="{F4ABE0C4-8C22-47B8-9236-81AEF3298D11}" srcOrd="2" destOrd="0" presId="urn:microsoft.com/office/officeart/2005/8/layout/hierarchy4"/>
    <dgm:cxn modelId="{21DDD092-E372-4A16-868F-34DEC4628F8D}" type="presParOf" srcId="{F4ABE0C4-8C22-47B8-9236-81AEF3298D11}" destId="{9B69F8ED-C465-49CB-9A9A-B53D96973FCB}" srcOrd="0" destOrd="0" presId="urn:microsoft.com/office/officeart/2005/8/layout/hierarchy4"/>
    <dgm:cxn modelId="{D042BE21-8E63-42B8-83A4-D5292C9473F1}" type="presParOf" srcId="{9B69F8ED-C465-49CB-9A9A-B53D96973FCB}" destId="{574C9FC4-6159-40FA-914A-49ADB20579CB}" srcOrd="0" destOrd="0" presId="urn:microsoft.com/office/officeart/2005/8/layout/hierarchy4"/>
    <dgm:cxn modelId="{F663E3AF-31E7-4553-8249-A1268AF53176}" type="presParOf" srcId="{9B69F8ED-C465-49CB-9A9A-B53D96973FCB}" destId="{2E1D3A37-814B-4D93-8019-AB098770C2C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C9B62-59F0-45BE-8AD1-3C765BB58C9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8A5E50F-31F9-4B5D-BA42-C3A041E6A313}">
      <dgm:prSet phldrT="[Texto]"/>
      <dgm:spPr/>
      <dgm:t>
        <a:bodyPr/>
        <a:lstStyle/>
        <a:p>
          <a:r>
            <a:rPr lang="es-CO" dirty="0" smtClean="0"/>
            <a:t>USPEC-INPEC</a:t>
          </a:r>
          <a:endParaRPr lang="es-CO" dirty="0"/>
        </a:p>
      </dgm:t>
    </dgm:pt>
    <dgm:pt modelId="{CE2F86C8-C135-4768-88A9-BB6F8DF59157}" type="parTrans" cxnId="{345022D1-48C6-448F-886F-261B3EB3D176}">
      <dgm:prSet/>
      <dgm:spPr/>
      <dgm:t>
        <a:bodyPr/>
        <a:lstStyle/>
        <a:p>
          <a:endParaRPr lang="es-CO"/>
        </a:p>
      </dgm:t>
    </dgm:pt>
    <dgm:pt modelId="{63C96F85-4398-4CA3-B62A-94565350748E}" type="sibTrans" cxnId="{345022D1-48C6-448F-886F-261B3EB3D176}">
      <dgm:prSet/>
      <dgm:spPr/>
      <dgm:t>
        <a:bodyPr/>
        <a:lstStyle/>
        <a:p>
          <a:endParaRPr lang="es-CO"/>
        </a:p>
      </dgm:t>
    </dgm:pt>
    <dgm:pt modelId="{C9E67024-768A-4288-BC23-86C5B3C7581E}">
      <dgm:prSet phldrT="[Texto]"/>
      <dgm:spPr/>
      <dgm:t>
        <a:bodyPr/>
        <a:lstStyle/>
        <a:p>
          <a:r>
            <a:rPr lang="es-CO" dirty="0" smtClean="0"/>
            <a:t>ERON</a:t>
          </a:r>
          <a:endParaRPr lang="es-CO" dirty="0"/>
        </a:p>
      </dgm:t>
    </dgm:pt>
    <dgm:pt modelId="{1E35378E-68F4-4B17-AC18-9B01DEA6EF2C}" type="parTrans" cxnId="{317AB05A-B8D1-4B6F-B679-71FB323148A3}">
      <dgm:prSet/>
      <dgm:spPr/>
      <dgm:t>
        <a:bodyPr/>
        <a:lstStyle/>
        <a:p>
          <a:endParaRPr lang="es-CO"/>
        </a:p>
      </dgm:t>
    </dgm:pt>
    <dgm:pt modelId="{94D7801C-8B54-48E4-B8FE-1DB9C0FF9C33}" type="sibTrans" cxnId="{317AB05A-B8D1-4B6F-B679-71FB323148A3}">
      <dgm:prSet/>
      <dgm:spPr/>
      <dgm:t>
        <a:bodyPr/>
        <a:lstStyle/>
        <a:p>
          <a:endParaRPr lang="es-CO"/>
        </a:p>
      </dgm:t>
    </dgm:pt>
    <dgm:pt modelId="{ACAB4BA9-09B7-4E1F-AF40-BCC8122A8D32}">
      <dgm:prSet phldrT="[Texto]"/>
      <dgm:spPr/>
      <dgm:t>
        <a:bodyPr/>
        <a:lstStyle/>
        <a:p>
          <a:r>
            <a:rPr lang="es-CO" dirty="0" smtClean="0"/>
            <a:t>Ente Territorial</a:t>
          </a:r>
          <a:endParaRPr lang="es-CO" dirty="0"/>
        </a:p>
      </dgm:t>
    </dgm:pt>
    <dgm:pt modelId="{7705A6EC-97C7-4C44-BD0F-8E199053F271}" type="parTrans" cxnId="{3B6A0178-7050-4152-B024-0FCBEB9EDFCB}">
      <dgm:prSet/>
      <dgm:spPr/>
      <dgm:t>
        <a:bodyPr/>
        <a:lstStyle/>
        <a:p>
          <a:endParaRPr lang="es-CO"/>
        </a:p>
      </dgm:t>
    </dgm:pt>
    <dgm:pt modelId="{9B40AB5E-25E4-4A5E-BBA0-648F712C71ED}" type="sibTrans" cxnId="{3B6A0178-7050-4152-B024-0FCBEB9EDFCB}">
      <dgm:prSet/>
      <dgm:spPr/>
      <dgm:t>
        <a:bodyPr/>
        <a:lstStyle/>
        <a:p>
          <a:endParaRPr lang="es-CO"/>
        </a:p>
      </dgm:t>
    </dgm:pt>
    <dgm:pt modelId="{B20F1619-7BA1-4BD0-B804-6E3155C1BC9C}" type="pres">
      <dgm:prSet presAssocID="{DC2C9B62-59F0-45BE-8AD1-3C765BB58C95}" presName="compositeShape" presStyleCnt="0">
        <dgm:presLayoutVars>
          <dgm:dir/>
          <dgm:resizeHandles/>
        </dgm:presLayoutVars>
      </dgm:prSet>
      <dgm:spPr/>
    </dgm:pt>
    <dgm:pt modelId="{29F1184D-9259-412C-97D9-60EBEC1016B3}" type="pres">
      <dgm:prSet presAssocID="{DC2C9B62-59F0-45BE-8AD1-3C765BB58C95}" presName="pyramid" presStyleLbl="node1" presStyleIdx="0" presStyleCnt="1" custLinFactNeighborY="1384"/>
      <dgm:spPr/>
    </dgm:pt>
    <dgm:pt modelId="{C719C1A5-656F-40EC-8001-5470328A4FA8}" type="pres">
      <dgm:prSet presAssocID="{DC2C9B62-59F0-45BE-8AD1-3C765BB58C95}" presName="theList" presStyleCnt="0"/>
      <dgm:spPr/>
    </dgm:pt>
    <dgm:pt modelId="{F04DD48B-7943-4E3F-BF65-4775B7FE490B}" type="pres">
      <dgm:prSet presAssocID="{E8A5E50F-31F9-4B5D-BA42-C3A041E6A31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DA750F-6E33-434B-B4F1-8F2D52E4C4E2}" type="pres">
      <dgm:prSet presAssocID="{E8A5E50F-31F9-4B5D-BA42-C3A041E6A313}" presName="aSpace" presStyleCnt="0"/>
      <dgm:spPr/>
    </dgm:pt>
    <dgm:pt modelId="{70FC03E4-94B5-46E4-9C4D-B19663E87EA1}" type="pres">
      <dgm:prSet presAssocID="{C9E67024-768A-4288-BC23-86C5B3C7581E}" presName="aNode" presStyleLbl="fgAcc1" presStyleIdx="1" presStyleCnt="3">
        <dgm:presLayoutVars>
          <dgm:bulletEnabled val="1"/>
        </dgm:presLayoutVars>
      </dgm:prSet>
      <dgm:spPr/>
    </dgm:pt>
    <dgm:pt modelId="{110F9728-CFCB-4A07-942E-AA6FA9DF3D24}" type="pres">
      <dgm:prSet presAssocID="{C9E67024-768A-4288-BC23-86C5B3C7581E}" presName="aSpace" presStyleCnt="0"/>
      <dgm:spPr/>
    </dgm:pt>
    <dgm:pt modelId="{0AC6AF42-BD2F-4AA9-B832-084023D03DB6}" type="pres">
      <dgm:prSet presAssocID="{ACAB4BA9-09B7-4E1F-AF40-BCC8122A8D32}" presName="aNode" presStyleLbl="fgAcc1" presStyleIdx="2" presStyleCnt="3">
        <dgm:presLayoutVars>
          <dgm:bulletEnabled val="1"/>
        </dgm:presLayoutVars>
      </dgm:prSet>
      <dgm:spPr/>
    </dgm:pt>
    <dgm:pt modelId="{FF8D122A-E9B2-43D5-9131-E7F9EF9780D4}" type="pres">
      <dgm:prSet presAssocID="{ACAB4BA9-09B7-4E1F-AF40-BCC8122A8D32}" presName="aSpace" presStyleCnt="0"/>
      <dgm:spPr/>
    </dgm:pt>
  </dgm:ptLst>
  <dgm:cxnLst>
    <dgm:cxn modelId="{3B6A0178-7050-4152-B024-0FCBEB9EDFCB}" srcId="{DC2C9B62-59F0-45BE-8AD1-3C765BB58C95}" destId="{ACAB4BA9-09B7-4E1F-AF40-BCC8122A8D32}" srcOrd="2" destOrd="0" parTransId="{7705A6EC-97C7-4C44-BD0F-8E199053F271}" sibTransId="{9B40AB5E-25E4-4A5E-BBA0-648F712C71ED}"/>
    <dgm:cxn modelId="{C5952A3B-EB65-4060-8D6B-2643F152AB00}" type="presOf" srcId="{ACAB4BA9-09B7-4E1F-AF40-BCC8122A8D32}" destId="{0AC6AF42-BD2F-4AA9-B832-084023D03DB6}" srcOrd="0" destOrd="0" presId="urn:microsoft.com/office/officeart/2005/8/layout/pyramid2"/>
    <dgm:cxn modelId="{345022D1-48C6-448F-886F-261B3EB3D176}" srcId="{DC2C9B62-59F0-45BE-8AD1-3C765BB58C95}" destId="{E8A5E50F-31F9-4B5D-BA42-C3A041E6A313}" srcOrd="0" destOrd="0" parTransId="{CE2F86C8-C135-4768-88A9-BB6F8DF59157}" sibTransId="{63C96F85-4398-4CA3-B62A-94565350748E}"/>
    <dgm:cxn modelId="{C538DF68-3C0A-4882-807C-470ACF8949C4}" type="presOf" srcId="{E8A5E50F-31F9-4B5D-BA42-C3A041E6A313}" destId="{F04DD48B-7943-4E3F-BF65-4775B7FE490B}" srcOrd="0" destOrd="0" presId="urn:microsoft.com/office/officeart/2005/8/layout/pyramid2"/>
    <dgm:cxn modelId="{58FF846C-3F10-4AE9-9A90-707948FEA989}" type="presOf" srcId="{DC2C9B62-59F0-45BE-8AD1-3C765BB58C95}" destId="{B20F1619-7BA1-4BD0-B804-6E3155C1BC9C}" srcOrd="0" destOrd="0" presId="urn:microsoft.com/office/officeart/2005/8/layout/pyramid2"/>
    <dgm:cxn modelId="{317AB05A-B8D1-4B6F-B679-71FB323148A3}" srcId="{DC2C9B62-59F0-45BE-8AD1-3C765BB58C95}" destId="{C9E67024-768A-4288-BC23-86C5B3C7581E}" srcOrd="1" destOrd="0" parTransId="{1E35378E-68F4-4B17-AC18-9B01DEA6EF2C}" sibTransId="{94D7801C-8B54-48E4-B8FE-1DB9C0FF9C33}"/>
    <dgm:cxn modelId="{F461CB92-D811-4AA1-A5B9-916255504523}" type="presOf" srcId="{C9E67024-768A-4288-BC23-86C5B3C7581E}" destId="{70FC03E4-94B5-46E4-9C4D-B19663E87EA1}" srcOrd="0" destOrd="0" presId="urn:microsoft.com/office/officeart/2005/8/layout/pyramid2"/>
    <dgm:cxn modelId="{8788E572-77DD-4E4F-965D-C5910153432E}" type="presParOf" srcId="{B20F1619-7BA1-4BD0-B804-6E3155C1BC9C}" destId="{29F1184D-9259-412C-97D9-60EBEC1016B3}" srcOrd="0" destOrd="0" presId="urn:microsoft.com/office/officeart/2005/8/layout/pyramid2"/>
    <dgm:cxn modelId="{78AE20FB-9B8B-4973-95D3-713F62509A9E}" type="presParOf" srcId="{B20F1619-7BA1-4BD0-B804-6E3155C1BC9C}" destId="{C719C1A5-656F-40EC-8001-5470328A4FA8}" srcOrd="1" destOrd="0" presId="urn:microsoft.com/office/officeart/2005/8/layout/pyramid2"/>
    <dgm:cxn modelId="{55C6881B-60B1-4E10-A3F4-0B88C7F845A9}" type="presParOf" srcId="{C719C1A5-656F-40EC-8001-5470328A4FA8}" destId="{F04DD48B-7943-4E3F-BF65-4775B7FE490B}" srcOrd="0" destOrd="0" presId="urn:microsoft.com/office/officeart/2005/8/layout/pyramid2"/>
    <dgm:cxn modelId="{8758C021-12D0-423D-883B-2B766C7C02BE}" type="presParOf" srcId="{C719C1A5-656F-40EC-8001-5470328A4FA8}" destId="{59DA750F-6E33-434B-B4F1-8F2D52E4C4E2}" srcOrd="1" destOrd="0" presId="urn:microsoft.com/office/officeart/2005/8/layout/pyramid2"/>
    <dgm:cxn modelId="{29EE1917-CFF3-4854-82C2-57C876E491C0}" type="presParOf" srcId="{C719C1A5-656F-40EC-8001-5470328A4FA8}" destId="{70FC03E4-94B5-46E4-9C4D-B19663E87EA1}" srcOrd="2" destOrd="0" presId="urn:microsoft.com/office/officeart/2005/8/layout/pyramid2"/>
    <dgm:cxn modelId="{507B67B7-0DFD-4287-BC7E-0F58F8A1EFC5}" type="presParOf" srcId="{C719C1A5-656F-40EC-8001-5470328A4FA8}" destId="{110F9728-CFCB-4A07-942E-AA6FA9DF3D24}" srcOrd="3" destOrd="0" presId="urn:microsoft.com/office/officeart/2005/8/layout/pyramid2"/>
    <dgm:cxn modelId="{87EB33BF-802D-473D-AC94-FE81BC407B8D}" type="presParOf" srcId="{C719C1A5-656F-40EC-8001-5470328A4FA8}" destId="{0AC6AF42-BD2F-4AA9-B832-084023D03DB6}" srcOrd="4" destOrd="0" presId="urn:microsoft.com/office/officeart/2005/8/layout/pyramid2"/>
    <dgm:cxn modelId="{E1A7F084-E088-4FA3-85AA-AB3A166A234F}" type="presParOf" srcId="{C719C1A5-656F-40EC-8001-5470328A4FA8}" destId="{FF8D122A-E9B2-43D5-9131-E7F9EF9780D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C9B62-59F0-45BE-8AD1-3C765BB58C9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8A5E50F-31F9-4B5D-BA42-C3A041E6A313}">
      <dgm:prSet phldrT="[Texto]"/>
      <dgm:spPr/>
      <dgm:t>
        <a:bodyPr/>
        <a:lstStyle/>
        <a:p>
          <a:r>
            <a:rPr lang="es-CO" dirty="0" smtClean="0"/>
            <a:t>USPEC-INPEC</a:t>
          </a:r>
          <a:endParaRPr lang="es-CO" dirty="0"/>
        </a:p>
      </dgm:t>
    </dgm:pt>
    <dgm:pt modelId="{CE2F86C8-C135-4768-88A9-BB6F8DF59157}" type="parTrans" cxnId="{345022D1-48C6-448F-886F-261B3EB3D176}">
      <dgm:prSet/>
      <dgm:spPr/>
      <dgm:t>
        <a:bodyPr/>
        <a:lstStyle/>
        <a:p>
          <a:endParaRPr lang="es-CO"/>
        </a:p>
      </dgm:t>
    </dgm:pt>
    <dgm:pt modelId="{63C96F85-4398-4CA3-B62A-94565350748E}" type="sibTrans" cxnId="{345022D1-48C6-448F-886F-261B3EB3D176}">
      <dgm:prSet/>
      <dgm:spPr/>
      <dgm:t>
        <a:bodyPr/>
        <a:lstStyle/>
        <a:p>
          <a:endParaRPr lang="es-CO"/>
        </a:p>
      </dgm:t>
    </dgm:pt>
    <dgm:pt modelId="{C9E67024-768A-4288-BC23-86C5B3C7581E}">
      <dgm:prSet phldrT="[Texto]"/>
      <dgm:spPr/>
      <dgm:t>
        <a:bodyPr/>
        <a:lstStyle/>
        <a:p>
          <a:r>
            <a:rPr lang="es-CO" dirty="0" smtClean="0"/>
            <a:t>ERON</a:t>
          </a:r>
          <a:endParaRPr lang="es-CO" dirty="0"/>
        </a:p>
      </dgm:t>
    </dgm:pt>
    <dgm:pt modelId="{1E35378E-68F4-4B17-AC18-9B01DEA6EF2C}" type="parTrans" cxnId="{317AB05A-B8D1-4B6F-B679-71FB323148A3}">
      <dgm:prSet/>
      <dgm:spPr/>
      <dgm:t>
        <a:bodyPr/>
        <a:lstStyle/>
        <a:p>
          <a:endParaRPr lang="es-CO"/>
        </a:p>
      </dgm:t>
    </dgm:pt>
    <dgm:pt modelId="{94D7801C-8B54-48E4-B8FE-1DB9C0FF9C33}" type="sibTrans" cxnId="{317AB05A-B8D1-4B6F-B679-71FB323148A3}">
      <dgm:prSet/>
      <dgm:spPr/>
      <dgm:t>
        <a:bodyPr/>
        <a:lstStyle/>
        <a:p>
          <a:endParaRPr lang="es-CO"/>
        </a:p>
      </dgm:t>
    </dgm:pt>
    <dgm:pt modelId="{ACAB4BA9-09B7-4E1F-AF40-BCC8122A8D32}">
      <dgm:prSet phldrT="[Texto]"/>
      <dgm:spPr/>
      <dgm:t>
        <a:bodyPr/>
        <a:lstStyle/>
        <a:p>
          <a:r>
            <a:rPr lang="es-CO" dirty="0" smtClean="0"/>
            <a:t>Ente Territorial</a:t>
          </a:r>
          <a:endParaRPr lang="es-CO" dirty="0"/>
        </a:p>
      </dgm:t>
    </dgm:pt>
    <dgm:pt modelId="{7705A6EC-97C7-4C44-BD0F-8E199053F271}" type="parTrans" cxnId="{3B6A0178-7050-4152-B024-0FCBEB9EDFCB}">
      <dgm:prSet/>
      <dgm:spPr/>
      <dgm:t>
        <a:bodyPr/>
        <a:lstStyle/>
        <a:p>
          <a:endParaRPr lang="es-CO"/>
        </a:p>
      </dgm:t>
    </dgm:pt>
    <dgm:pt modelId="{9B40AB5E-25E4-4A5E-BBA0-648F712C71ED}" type="sibTrans" cxnId="{3B6A0178-7050-4152-B024-0FCBEB9EDFCB}">
      <dgm:prSet/>
      <dgm:spPr/>
      <dgm:t>
        <a:bodyPr/>
        <a:lstStyle/>
        <a:p>
          <a:endParaRPr lang="es-CO"/>
        </a:p>
      </dgm:t>
    </dgm:pt>
    <dgm:pt modelId="{B20F1619-7BA1-4BD0-B804-6E3155C1BC9C}" type="pres">
      <dgm:prSet presAssocID="{DC2C9B62-59F0-45BE-8AD1-3C765BB58C95}" presName="compositeShape" presStyleCnt="0">
        <dgm:presLayoutVars>
          <dgm:dir/>
          <dgm:resizeHandles/>
        </dgm:presLayoutVars>
      </dgm:prSet>
      <dgm:spPr/>
    </dgm:pt>
    <dgm:pt modelId="{29F1184D-9259-412C-97D9-60EBEC1016B3}" type="pres">
      <dgm:prSet presAssocID="{DC2C9B62-59F0-45BE-8AD1-3C765BB58C95}" presName="pyramid" presStyleLbl="node1" presStyleIdx="0" presStyleCnt="1" custLinFactNeighborY="1384"/>
      <dgm:spPr/>
    </dgm:pt>
    <dgm:pt modelId="{C719C1A5-656F-40EC-8001-5470328A4FA8}" type="pres">
      <dgm:prSet presAssocID="{DC2C9B62-59F0-45BE-8AD1-3C765BB58C95}" presName="theList" presStyleCnt="0"/>
      <dgm:spPr/>
    </dgm:pt>
    <dgm:pt modelId="{F04DD48B-7943-4E3F-BF65-4775B7FE490B}" type="pres">
      <dgm:prSet presAssocID="{E8A5E50F-31F9-4B5D-BA42-C3A041E6A31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DA750F-6E33-434B-B4F1-8F2D52E4C4E2}" type="pres">
      <dgm:prSet presAssocID="{E8A5E50F-31F9-4B5D-BA42-C3A041E6A313}" presName="aSpace" presStyleCnt="0"/>
      <dgm:spPr/>
    </dgm:pt>
    <dgm:pt modelId="{70FC03E4-94B5-46E4-9C4D-B19663E87EA1}" type="pres">
      <dgm:prSet presAssocID="{C9E67024-768A-4288-BC23-86C5B3C7581E}" presName="aNode" presStyleLbl="fgAcc1" presStyleIdx="1" presStyleCnt="3">
        <dgm:presLayoutVars>
          <dgm:bulletEnabled val="1"/>
        </dgm:presLayoutVars>
      </dgm:prSet>
      <dgm:spPr/>
    </dgm:pt>
    <dgm:pt modelId="{110F9728-CFCB-4A07-942E-AA6FA9DF3D24}" type="pres">
      <dgm:prSet presAssocID="{C9E67024-768A-4288-BC23-86C5B3C7581E}" presName="aSpace" presStyleCnt="0"/>
      <dgm:spPr/>
    </dgm:pt>
    <dgm:pt modelId="{0AC6AF42-BD2F-4AA9-B832-084023D03DB6}" type="pres">
      <dgm:prSet presAssocID="{ACAB4BA9-09B7-4E1F-AF40-BCC8122A8D32}" presName="aNode" presStyleLbl="fgAcc1" presStyleIdx="2" presStyleCnt="3">
        <dgm:presLayoutVars>
          <dgm:bulletEnabled val="1"/>
        </dgm:presLayoutVars>
      </dgm:prSet>
      <dgm:spPr/>
    </dgm:pt>
    <dgm:pt modelId="{FF8D122A-E9B2-43D5-9131-E7F9EF9780D4}" type="pres">
      <dgm:prSet presAssocID="{ACAB4BA9-09B7-4E1F-AF40-BCC8122A8D32}" presName="aSpace" presStyleCnt="0"/>
      <dgm:spPr/>
    </dgm:pt>
  </dgm:ptLst>
  <dgm:cxnLst>
    <dgm:cxn modelId="{3B6A0178-7050-4152-B024-0FCBEB9EDFCB}" srcId="{DC2C9B62-59F0-45BE-8AD1-3C765BB58C95}" destId="{ACAB4BA9-09B7-4E1F-AF40-BCC8122A8D32}" srcOrd="2" destOrd="0" parTransId="{7705A6EC-97C7-4C44-BD0F-8E199053F271}" sibTransId="{9B40AB5E-25E4-4A5E-BBA0-648F712C71ED}"/>
    <dgm:cxn modelId="{345022D1-48C6-448F-886F-261B3EB3D176}" srcId="{DC2C9B62-59F0-45BE-8AD1-3C765BB58C95}" destId="{E8A5E50F-31F9-4B5D-BA42-C3A041E6A313}" srcOrd="0" destOrd="0" parTransId="{CE2F86C8-C135-4768-88A9-BB6F8DF59157}" sibTransId="{63C96F85-4398-4CA3-B62A-94565350748E}"/>
    <dgm:cxn modelId="{3DD6ADF6-6A6A-44AA-9308-C8F72F1DCE81}" type="presOf" srcId="{ACAB4BA9-09B7-4E1F-AF40-BCC8122A8D32}" destId="{0AC6AF42-BD2F-4AA9-B832-084023D03DB6}" srcOrd="0" destOrd="0" presId="urn:microsoft.com/office/officeart/2005/8/layout/pyramid2"/>
    <dgm:cxn modelId="{58225D44-147B-4E06-B1EF-3F1E002AA55E}" type="presOf" srcId="{DC2C9B62-59F0-45BE-8AD1-3C765BB58C95}" destId="{B20F1619-7BA1-4BD0-B804-6E3155C1BC9C}" srcOrd="0" destOrd="0" presId="urn:microsoft.com/office/officeart/2005/8/layout/pyramid2"/>
    <dgm:cxn modelId="{63BB80B1-324C-44A2-80CF-299A6401B5A0}" type="presOf" srcId="{C9E67024-768A-4288-BC23-86C5B3C7581E}" destId="{70FC03E4-94B5-46E4-9C4D-B19663E87EA1}" srcOrd="0" destOrd="0" presId="urn:microsoft.com/office/officeart/2005/8/layout/pyramid2"/>
    <dgm:cxn modelId="{317AB05A-B8D1-4B6F-B679-71FB323148A3}" srcId="{DC2C9B62-59F0-45BE-8AD1-3C765BB58C95}" destId="{C9E67024-768A-4288-BC23-86C5B3C7581E}" srcOrd="1" destOrd="0" parTransId="{1E35378E-68F4-4B17-AC18-9B01DEA6EF2C}" sibTransId="{94D7801C-8B54-48E4-B8FE-1DB9C0FF9C33}"/>
    <dgm:cxn modelId="{DEF50D18-54EB-4B9C-B47C-4CCF5B9EA81D}" type="presOf" srcId="{E8A5E50F-31F9-4B5D-BA42-C3A041E6A313}" destId="{F04DD48B-7943-4E3F-BF65-4775B7FE490B}" srcOrd="0" destOrd="0" presId="urn:microsoft.com/office/officeart/2005/8/layout/pyramid2"/>
    <dgm:cxn modelId="{8B33652F-B65D-40B9-B76F-B7460B7E38A2}" type="presParOf" srcId="{B20F1619-7BA1-4BD0-B804-6E3155C1BC9C}" destId="{29F1184D-9259-412C-97D9-60EBEC1016B3}" srcOrd="0" destOrd="0" presId="urn:microsoft.com/office/officeart/2005/8/layout/pyramid2"/>
    <dgm:cxn modelId="{95CC9F43-AC2F-4290-8108-1C1EC46458BC}" type="presParOf" srcId="{B20F1619-7BA1-4BD0-B804-6E3155C1BC9C}" destId="{C719C1A5-656F-40EC-8001-5470328A4FA8}" srcOrd="1" destOrd="0" presId="urn:microsoft.com/office/officeart/2005/8/layout/pyramid2"/>
    <dgm:cxn modelId="{401538D8-381E-4425-8507-C11780817B8F}" type="presParOf" srcId="{C719C1A5-656F-40EC-8001-5470328A4FA8}" destId="{F04DD48B-7943-4E3F-BF65-4775B7FE490B}" srcOrd="0" destOrd="0" presId="urn:microsoft.com/office/officeart/2005/8/layout/pyramid2"/>
    <dgm:cxn modelId="{25DEB947-60B2-4B0C-B005-B0C057E215F2}" type="presParOf" srcId="{C719C1A5-656F-40EC-8001-5470328A4FA8}" destId="{59DA750F-6E33-434B-B4F1-8F2D52E4C4E2}" srcOrd="1" destOrd="0" presId="urn:microsoft.com/office/officeart/2005/8/layout/pyramid2"/>
    <dgm:cxn modelId="{099A0DF1-63FF-42D6-B585-63824C9DEE4A}" type="presParOf" srcId="{C719C1A5-656F-40EC-8001-5470328A4FA8}" destId="{70FC03E4-94B5-46E4-9C4D-B19663E87EA1}" srcOrd="2" destOrd="0" presId="urn:microsoft.com/office/officeart/2005/8/layout/pyramid2"/>
    <dgm:cxn modelId="{6355F153-5D67-401A-AB06-AF5727340DAF}" type="presParOf" srcId="{C719C1A5-656F-40EC-8001-5470328A4FA8}" destId="{110F9728-CFCB-4A07-942E-AA6FA9DF3D24}" srcOrd="3" destOrd="0" presId="urn:microsoft.com/office/officeart/2005/8/layout/pyramid2"/>
    <dgm:cxn modelId="{9D86B612-37BA-46ED-9F03-50D8F236A92F}" type="presParOf" srcId="{C719C1A5-656F-40EC-8001-5470328A4FA8}" destId="{0AC6AF42-BD2F-4AA9-B832-084023D03DB6}" srcOrd="4" destOrd="0" presId="urn:microsoft.com/office/officeart/2005/8/layout/pyramid2"/>
    <dgm:cxn modelId="{6BA3EB8C-958E-4EC6-9871-25FCD886DF9D}" type="presParOf" srcId="{C719C1A5-656F-40EC-8001-5470328A4FA8}" destId="{FF8D122A-E9B2-43D5-9131-E7F9EF9780D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67650-C209-4324-8CB9-2CB37379918E}">
      <dsp:nvSpPr>
        <dsp:cNvPr id="0" name=""/>
        <dsp:cNvSpPr/>
      </dsp:nvSpPr>
      <dsp:spPr>
        <a:xfrm>
          <a:off x="2525" y="3116"/>
          <a:ext cx="6835709" cy="154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b="1" kern="1200" dirty="0" smtClean="0"/>
            <a:t>Fondo Nacional de Salud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b="1" kern="1200" dirty="0" smtClean="0"/>
            <a:t>para la PPL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[Consejo Directivo FNS PPL]</a:t>
          </a:r>
          <a:endParaRPr lang="es-CO" sz="2000" kern="1200" dirty="0"/>
        </a:p>
      </dsp:txBody>
      <dsp:txXfrm>
        <a:off x="47902" y="48493"/>
        <a:ext cx="6744955" cy="1458543"/>
      </dsp:txXfrm>
    </dsp:sp>
    <dsp:sp modelId="{5A2AE176-9F06-47DE-AD6D-6E2DD9FA7E6F}">
      <dsp:nvSpPr>
        <dsp:cNvPr id="0" name=""/>
        <dsp:cNvSpPr/>
      </dsp:nvSpPr>
      <dsp:spPr>
        <a:xfrm>
          <a:off x="0" y="1673623"/>
          <a:ext cx="1486516" cy="154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400" kern="1200" dirty="0" smtClean="0"/>
            <a:t>USPEC</a:t>
          </a:r>
          <a:endParaRPr lang="es-CO" sz="3400" kern="1200" dirty="0"/>
        </a:p>
      </dsp:txBody>
      <dsp:txXfrm>
        <a:off x="43539" y="1717162"/>
        <a:ext cx="1399438" cy="1462219"/>
      </dsp:txXfrm>
    </dsp:sp>
    <dsp:sp modelId="{F20C6685-6167-4982-8699-B401B25721AA}">
      <dsp:nvSpPr>
        <dsp:cNvPr id="0" name=""/>
        <dsp:cNvSpPr/>
      </dsp:nvSpPr>
      <dsp:spPr>
        <a:xfrm>
          <a:off x="9197" y="3344130"/>
          <a:ext cx="3273687" cy="154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 smtClean="0"/>
            <a:t>Domiciliarios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SGSSS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err="1" smtClean="0"/>
            <a:t>Reg</a:t>
          </a:r>
          <a:r>
            <a:rPr lang="es-CO" sz="1800" kern="1200" dirty="0" smtClean="0"/>
            <a:t> </a:t>
          </a:r>
          <a:r>
            <a:rPr lang="es-CO" sz="1800" kern="1200" dirty="0" err="1" smtClean="0"/>
            <a:t>Esp</a:t>
          </a:r>
          <a:r>
            <a:rPr lang="es-CO" sz="1800" kern="1200" dirty="0" smtClean="0"/>
            <a:t> y </a:t>
          </a:r>
          <a:r>
            <a:rPr lang="es-CO" sz="1800" kern="1200" dirty="0" err="1" smtClean="0"/>
            <a:t>Excep</a:t>
          </a:r>
          <a:endParaRPr lang="es-CO" sz="1800" kern="1200" dirty="0" smtClean="0"/>
        </a:p>
      </dsp:txBody>
      <dsp:txXfrm>
        <a:off x="54574" y="3389507"/>
        <a:ext cx="3182933" cy="1458543"/>
      </dsp:txXfrm>
    </dsp:sp>
    <dsp:sp modelId="{7178A260-0967-4E1C-B331-65136B9E50E7}">
      <dsp:nvSpPr>
        <dsp:cNvPr id="0" name=""/>
        <dsp:cNvSpPr/>
      </dsp:nvSpPr>
      <dsp:spPr>
        <a:xfrm>
          <a:off x="3530015" y="1673623"/>
          <a:ext cx="3273687" cy="154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O" sz="3400" b="1" kern="1200" dirty="0" smtClean="0"/>
            <a:t>Consorcio </a:t>
          </a:r>
        </a:p>
        <a:p>
          <a:pPr lvl="0" algn="l" defTabSz="1511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O" sz="3400" kern="1200" dirty="0" smtClean="0"/>
            <a:t>FAS PPL 2015</a:t>
          </a:r>
          <a:endParaRPr lang="es-CO" sz="3400" kern="1200" dirty="0"/>
        </a:p>
      </dsp:txBody>
      <dsp:txXfrm>
        <a:off x="3575392" y="1719000"/>
        <a:ext cx="3182933" cy="1458543"/>
      </dsp:txXfrm>
    </dsp:sp>
    <dsp:sp modelId="{574C9FC4-6159-40FA-914A-49ADB20579CB}">
      <dsp:nvSpPr>
        <dsp:cNvPr id="0" name=""/>
        <dsp:cNvSpPr/>
      </dsp:nvSpPr>
      <dsp:spPr>
        <a:xfrm>
          <a:off x="3557874" y="3347246"/>
          <a:ext cx="3273687" cy="154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600" b="1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 smtClean="0"/>
            <a:t>   </a:t>
          </a:r>
          <a:r>
            <a:rPr lang="es-CO" sz="2600" b="1" kern="1200" dirty="0" err="1" smtClean="0"/>
            <a:t>Intramurales</a:t>
          </a:r>
          <a:endParaRPr lang="es-CO" sz="2600" b="1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OPS    Complementarios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SGSSS- R.C.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err="1" smtClean="0"/>
            <a:t>Reg</a:t>
          </a:r>
          <a:r>
            <a:rPr lang="es-CO" sz="1600" kern="1200" dirty="0" smtClean="0"/>
            <a:t> </a:t>
          </a:r>
          <a:r>
            <a:rPr lang="es-CO" sz="1600" kern="1200" dirty="0" err="1" smtClean="0"/>
            <a:t>Esp</a:t>
          </a:r>
          <a:r>
            <a:rPr lang="es-CO" sz="1600" kern="1200" dirty="0" smtClean="0"/>
            <a:t> y </a:t>
          </a:r>
          <a:r>
            <a:rPr lang="es-CO" sz="1600" kern="1200" dirty="0" err="1" smtClean="0"/>
            <a:t>Excep</a:t>
          </a:r>
          <a:endParaRPr lang="es-CO" sz="1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/>
        </a:p>
      </dsp:txBody>
      <dsp:txXfrm>
        <a:off x="3603251" y="3392623"/>
        <a:ext cx="3182933" cy="1458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1184D-9259-412C-97D9-60EBEC1016B3}">
      <dsp:nvSpPr>
        <dsp:cNvPr id="0" name=""/>
        <dsp:cNvSpPr/>
      </dsp:nvSpPr>
      <dsp:spPr>
        <a:xfrm>
          <a:off x="783523" y="0"/>
          <a:ext cx="4418567" cy="44185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DD48B-7943-4E3F-BF65-4775B7FE490B}">
      <dsp:nvSpPr>
        <dsp:cNvPr id="0" name=""/>
        <dsp:cNvSpPr/>
      </dsp:nvSpPr>
      <dsp:spPr>
        <a:xfrm>
          <a:off x="2992807" y="444229"/>
          <a:ext cx="2872068" cy="10459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USPEC-INPEC</a:t>
          </a:r>
          <a:endParaRPr lang="es-CO" sz="3200" kern="1200" dirty="0"/>
        </a:p>
      </dsp:txBody>
      <dsp:txXfrm>
        <a:off x="3043866" y="495288"/>
        <a:ext cx="2769950" cy="943839"/>
      </dsp:txXfrm>
    </dsp:sp>
    <dsp:sp modelId="{70FC03E4-94B5-46E4-9C4D-B19663E87EA1}">
      <dsp:nvSpPr>
        <dsp:cNvPr id="0" name=""/>
        <dsp:cNvSpPr/>
      </dsp:nvSpPr>
      <dsp:spPr>
        <a:xfrm>
          <a:off x="2992807" y="1620932"/>
          <a:ext cx="2872068" cy="10459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ERON</a:t>
          </a:r>
          <a:endParaRPr lang="es-CO" sz="3200" kern="1200" dirty="0"/>
        </a:p>
      </dsp:txBody>
      <dsp:txXfrm>
        <a:off x="3043866" y="1671991"/>
        <a:ext cx="2769950" cy="943839"/>
      </dsp:txXfrm>
    </dsp:sp>
    <dsp:sp modelId="{0AC6AF42-BD2F-4AA9-B832-084023D03DB6}">
      <dsp:nvSpPr>
        <dsp:cNvPr id="0" name=""/>
        <dsp:cNvSpPr/>
      </dsp:nvSpPr>
      <dsp:spPr>
        <a:xfrm>
          <a:off x="2992807" y="2797634"/>
          <a:ext cx="2872068" cy="10459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Ente Territorial</a:t>
          </a:r>
          <a:endParaRPr lang="es-CO" sz="3200" kern="1200" dirty="0"/>
        </a:p>
      </dsp:txBody>
      <dsp:txXfrm>
        <a:off x="3043866" y="2848693"/>
        <a:ext cx="2769950" cy="943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1184D-9259-412C-97D9-60EBEC1016B3}">
      <dsp:nvSpPr>
        <dsp:cNvPr id="0" name=""/>
        <dsp:cNvSpPr/>
      </dsp:nvSpPr>
      <dsp:spPr>
        <a:xfrm>
          <a:off x="411651" y="0"/>
          <a:ext cx="4418567" cy="44185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DD48B-7943-4E3F-BF65-4775B7FE490B}">
      <dsp:nvSpPr>
        <dsp:cNvPr id="0" name=""/>
        <dsp:cNvSpPr/>
      </dsp:nvSpPr>
      <dsp:spPr>
        <a:xfrm>
          <a:off x="2620935" y="444229"/>
          <a:ext cx="2872068" cy="10459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USPEC-INPEC</a:t>
          </a:r>
          <a:endParaRPr lang="es-CO" sz="3200" kern="1200" dirty="0"/>
        </a:p>
      </dsp:txBody>
      <dsp:txXfrm>
        <a:off x="2671994" y="495288"/>
        <a:ext cx="2769950" cy="943839"/>
      </dsp:txXfrm>
    </dsp:sp>
    <dsp:sp modelId="{70FC03E4-94B5-46E4-9C4D-B19663E87EA1}">
      <dsp:nvSpPr>
        <dsp:cNvPr id="0" name=""/>
        <dsp:cNvSpPr/>
      </dsp:nvSpPr>
      <dsp:spPr>
        <a:xfrm>
          <a:off x="2620935" y="1620932"/>
          <a:ext cx="2872068" cy="10459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ERON</a:t>
          </a:r>
          <a:endParaRPr lang="es-CO" sz="3200" kern="1200" dirty="0"/>
        </a:p>
      </dsp:txBody>
      <dsp:txXfrm>
        <a:off x="2671994" y="1671991"/>
        <a:ext cx="2769950" cy="943839"/>
      </dsp:txXfrm>
    </dsp:sp>
    <dsp:sp modelId="{0AC6AF42-BD2F-4AA9-B832-084023D03DB6}">
      <dsp:nvSpPr>
        <dsp:cNvPr id="0" name=""/>
        <dsp:cNvSpPr/>
      </dsp:nvSpPr>
      <dsp:spPr>
        <a:xfrm>
          <a:off x="2620935" y="2797634"/>
          <a:ext cx="2872068" cy="10459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Ente Territorial</a:t>
          </a:r>
          <a:endParaRPr lang="es-CO" sz="3200" kern="1200" dirty="0"/>
        </a:p>
      </dsp:txBody>
      <dsp:txXfrm>
        <a:off x="2671994" y="2848693"/>
        <a:ext cx="2769950" cy="943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6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51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6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7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20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9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26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spec.gov.co/__media__/spc/spc.gov.co/images/stories/INFO_INTERES/SIGI/M4_Ges_Sumi_Bienes_Presta_Servicios/M4-S2-MA-04_Manual_Tecnico_Administrativo_del_SOGC-SAP.pdf" TargetMode="External"/><Relationship Id="rId5" Type="http://schemas.openxmlformats.org/officeDocument/2006/relationships/hyperlink" Target="http://www.uspec.gov.co/__media__/spc/spc.gov.co/images/stories/INFO_INTERES/SIGI/M4_Ges_Sumi_Bienes_Presta_Servicios/M4-S2-MA-03_Manual_Tecnico_Administrativo_Prestacion_MTA_V01.pdf" TargetMode="External"/><Relationship Id="rId4" Type="http://schemas.openxmlformats.org/officeDocument/2006/relationships/hyperlink" Target="http://www.uspec.gov.co/__media__/spc/spc.gov.co/images/stories/INFO_INTERES/SIGI/M4_Ges_Sumi_Bienes_Presta_Servicios/M4-S2-MA-02_%20Manual_Tecnico_Administrativo_Salud_Publica_MTA-SP_V01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0" y="2641600"/>
            <a:ext cx="9144000" cy="130875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580112" y="6077073"/>
            <a:ext cx="3528392" cy="77360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95536" y="278092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ESQUEMA DE SALUD </a:t>
            </a:r>
            <a:endParaRPr lang="es-CO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CO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s-CO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POBLACIÓN PRIVADA DE LA LIBERTAD</a:t>
            </a:r>
            <a:endParaRPr lang="es-CO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1" y="836712"/>
            <a:ext cx="4234756" cy="72008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427984" y="116632"/>
            <a:ext cx="4464496" cy="6086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Parágrafo</a:t>
            </a:r>
            <a:r>
              <a:rPr lang="es-CO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La población privada de la libertad y los menores de tres (3) años que convivan con sus madres en los establecimientos de reclusión, </a:t>
            </a:r>
            <a:r>
              <a:rPr lang="es-CO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recibirán los </a:t>
            </a:r>
            <a:r>
              <a:rPr lang="es-CO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a través del esquema de prestación de salud definido en el presente capítulo y conforme al Modelo Atención en Salud se adopte</a:t>
            </a:r>
            <a:r>
              <a:rPr lang="es-CO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es-CO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CO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</a:t>
            </a:r>
            <a:r>
              <a:rPr lang="es-CO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embargo, la población privada de la libertad que se encuentre afiliada al </a:t>
            </a:r>
            <a:r>
              <a:rPr lang="es-CO" sz="15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Régimen Contributivo o a regímenes exceptuados o especiales, conservará su afiliación y la de su grupo familiar</a:t>
            </a:r>
            <a:r>
              <a:rPr lang="es-CO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mientras continúe cumpliendo con las condiciones establecidas para pertenecer a dichos regímenes en los términos definidos por la ley y sus reglamentos y podrá conservar su vinculación a un Plan Voluntario de Salud. En estos casos, </a:t>
            </a:r>
            <a:r>
              <a:rPr lang="es-CO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Entidades Promotoras de Salud - EPS, las entidades que administran los regímenes excepcionales y especiales y la USPEC deberán adoptar los mecanismos financieros y operativos, para </a:t>
            </a:r>
            <a:r>
              <a:rPr lang="es-CO" sz="1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viabílízar</a:t>
            </a:r>
            <a:r>
              <a:rPr lang="es-CO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 dispuesto en el presente inciso, respecto de la atención </a:t>
            </a:r>
            <a:r>
              <a:rPr lang="es-CO" sz="1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intramural</a:t>
            </a:r>
            <a:r>
              <a:rPr lang="es-CO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servicios de salud de la Población Privada la a cargo INPEC.“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s-C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2.2.1.11.1.1. del Decreto 1069 de 2015 adicionado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mediante el Decreto 2245 de </a:t>
            </a:r>
            <a:r>
              <a:rPr lang="es-CO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y modificado artículo 1° del </a:t>
            </a:r>
            <a:r>
              <a:rPr lang="es-CO" sz="11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Decreto 1142 de 2016</a:t>
            </a:r>
            <a:r>
              <a:rPr lang="es-CO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C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Objeto y ámbito de aplicación]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9" name="5 CuadroTexto"/>
          <p:cNvSpPr txBox="1"/>
          <p:nvPr/>
        </p:nvSpPr>
        <p:spPr>
          <a:xfrm>
            <a:off x="-36512" y="836712"/>
            <a:ext cx="4248472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Esquema para la prestación de los servicios de salud </a:t>
            </a:r>
            <a:endParaRPr lang="es-CO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3" y="2247509"/>
            <a:ext cx="3888432" cy="175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36657" y="1669179"/>
            <a:ext cx="828092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Consorcio Fondo de Atención en Salud 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PPL-2015</a:t>
            </a:r>
            <a:endParaRPr lang="es-CO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57" y="2285940"/>
            <a:ext cx="8655823" cy="7110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57" y="3373109"/>
            <a:ext cx="7568026" cy="1712075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11017" y="548680"/>
            <a:ext cx="4592635" cy="685059"/>
            <a:chOff x="11017" y="548680"/>
            <a:chExt cx="4592635" cy="685059"/>
          </a:xfrm>
        </p:grpSpPr>
        <p:pic>
          <p:nvPicPr>
            <p:cNvPr id="11" name="3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1017" y="620688"/>
              <a:ext cx="4592635" cy="514509"/>
            </a:xfrm>
            <a:prstGeom prst="rect">
              <a:avLst/>
            </a:prstGeom>
          </p:spPr>
        </p:pic>
        <p:sp>
          <p:nvSpPr>
            <p:cNvPr id="12" name="5 CuadroTexto"/>
            <p:cNvSpPr txBox="1"/>
            <p:nvPr/>
          </p:nvSpPr>
          <p:spPr>
            <a:xfrm>
              <a:off x="53818" y="548680"/>
              <a:ext cx="4446174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SERVICIO MÉDICO PENITENCIARIO </a:t>
              </a: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 CARCELARIO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66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4427984" y="2641600"/>
            <a:ext cx="4716016" cy="130875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355976" y="2636912"/>
            <a:ext cx="4752528" cy="1655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2400" b="1" dirty="0">
                <a:solidFill>
                  <a:schemeClr val="bg1"/>
                </a:solidFill>
              </a:rPr>
              <a:t>COMPETENCIAS DE LOS ENTES TERRITORIALES EN EL NUEVO  MODELO DE ATENCIÓN EN SALUD PARA PPL</a:t>
            </a:r>
            <a:endParaRPr lang="es-CO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35496" y="836712"/>
            <a:ext cx="4592635" cy="83801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9" name="5 CuadroTexto"/>
          <p:cNvSpPr txBox="1"/>
          <p:nvPr/>
        </p:nvSpPr>
        <p:spPr>
          <a:xfrm>
            <a:off x="-36512" y="764704"/>
            <a:ext cx="4586808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chemeClr val="bg1"/>
                </a:solidFill>
              </a:rPr>
              <a:t>COMPETENCIAS DE LOS ENTES TERRITORIALES EN EL NUEVO  MODELO DE ATENCIÓN EN SALUD PARA PPL</a:t>
            </a:r>
            <a:endParaRPr lang="es-CO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89856" y="1844824"/>
            <a:ext cx="8086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</a:rPr>
              <a:t>Manuales técnicos para el Modelo de Atención en Salud para población privada de la libertad (PPL)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s-MX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s-CO" sz="1600" dirty="0" smtClean="0"/>
              <a:t>Manual Técnico Administrativo para la Atención e Intervención en Salud Pública a la Población Privada de la Libertad a Cargo del INPEC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 Técnico Administrativo del Sistema Obligatorio para la Garantía de la  Calidad en Salud Penitenciaria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 Técnico Administrativo del Sistema Obligatorio para la Prestación del Servicio de Salud a la Población Privada de la Libertad a Cargo del INPEC. 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 de Manipulación de Alimentos  para Servicios de Alimentación en Establecimientos Penitenciarios y Carcelarios de Orden Nacional. </a:t>
            </a:r>
            <a:endParaRPr lang="es-MX" sz="1600" b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CO" sz="800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CO" sz="800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CO" sz="800" u="sng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http://www.uspec.gov.co/__media__/spc/spc.gov.co/images/stories/INFO_INTERES/SIGI/M4_Ges_Sumi_Bienes_Presta_Servicios/M4-S2-MA-02_%20Manual_Tecnico_Administrativo_Salud_Publica_MTA-SP_V01.pdf</a:t>
            </a:r>
            <a:endParaRPr lang="es-CO" sz="800" u="sng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CO" sz="800" u="sng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http://www.uspec.gov.co/__media__/spc/spc.gov.co/images/stories/INFO_INTERES/SIGI/M4_Ges_Sumi_Bienes_Presta_Servicios/M4-S2-MA-03_Manual_Tecnico_Administrativo_Prestacion_MTA_V01.pdf</a:t>
            </a:r>
            <a:r>
              <a:rPr lang="es-CO" sz="8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CO" sz="8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CO" sz="800" u="sng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http://www.uspec.gov.co/__media__/spc/spc.gov.co/images/stories/INFO_INTERES/SIGI/M4_Ges_Sumi_Bienes_Presta_Servicios/M4-S2-MA-04_Manual_Tecnico_Administrativo_del_SOGC-SAP.pdf</a:t>
            </a:r>
            <a:endParaRPr lang="es-CO" sz="8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CO" sz="800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CO" sz="8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35496" y="836712"/>
            <a:ext cx="4592635" cy="83801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9" name="5 CuadroTexto"/>
          <p:cNvSpPr txBox="1"/>
          <p:nvPr/>
        </p:nvSpPr>
        <p:spPr>
          <a:xfrm>
            <a:off x="-36512" y="764704"/>
            <a:ext cx="4586808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chemeClr val="bg1"/>
                </a:solidFill>
              </a:rPr>
              <a:t>COMPETENCIAS DE LOS ENTES TERRITORIALES EN EL NUEVO  MODELO DE ATENCIÓN EN SALUD PARA PPL</a:t>
            </a:r>
            <a:endParaRPr lang="es-CO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65365508"/>
              </p:ext>
            </p:extLst>
          </p:nvPr>
        </p:nvGraphicFramePr>
        <p:xfrm>
          <a:off x="1524000" y="1674729"/>
          <a:ext cx="6648400" cy="4418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ángulo 2"/>
          <p:cNvSpPr/>
          <p:nvPr/>
        </p:nvSpPr>
        <p:spPr>
          <a:xfrm>
            <a:off x="467544" y="1956896"/>
            <a:ext cx="3384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CO" dirty="0"/>
              <a:t>Manual Técnico Administrativo para la Atención e Intervención en Salud Pública a la Población Privada de la Libertad a Cargo del </a:t>
            </a:r>
            <a:r>
              <a:rPr lang="es-CO" dirty="0" smtClean="0"/>
              <a:t>INPEC</a:t>
            </a:r>
          </a:p>
          <a:p>
            <a:pPr>
              <a:spcBef>
                <a:spcPts val="0"/>
              </a:spcBef>
            </a:pPr>
            <a:endParaRPr lang="es-CO" dirty="0" smtClean="0"/>
          </a:p>
          <a:p>
            <a:pPr>
              <a:spcBef>
                <a:spcPts val="0"/>
              </a:spcBef>
            </a:pPr>
            <a:endParaRPr lang="es-CO" dirty="0"/>
          </a:p>
          <a:p>
            <a:pPr>
              <a:spcBef>
                <a:spcPts val="0"/>
              </a:spcBef>
            </a:pPr>
            <a:endParaRPr lang="es-CO" dirty="0"/>
          </a:p>
          <a:p>
            <a:pPr algn="just">
              <a:spcBef>
                <a:spcPts val="0"/>
              </a:spcBef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Manipulación de Alimentos  para Servicios de Alimentación en Establecimientos Penitenciarios y Carcelarios de Orden Nacional. </a:t>
            </a:r>
            <a:endParaRPr lang="es-CO" dirty="0"/>
          </a:p>
        </p:txBody>
      </p:sp>
      <p:sp>
        <p:nvSpPr>
          <p:cNvPr id="6" name="Flecha arriba y abajo 5"/>
          <p:cNvSpPr/>
          <p:nvPr/>
        </p:nvSpPr>
        <p:spPr>
          <a:xfrm>
            <a:off x="7884368" y="1674729"/>
            <a:ext cx="504056" cy="397548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3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35496" y="836712"/>
            <a:ext cx="4592635" cy="83801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9" name="5 CuadroTexto"/>
          <p:cNvSpPr txBox="1"/>
          <p:nvPr/>
        </p:nvSpPr>
        <p:spPr>
          <a:xfrm>
            <a:off x="-36512" y="764704"/>
            <a:ext cx="4586808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chemeClr val="bg1"/>
                </a:solidFill>
              </a:rPr>
              <a:t>COMPETENCIAS DE LOS ENTES TERRITORIALES EN EL NUEVO  MODELO DE ATENCIÓN EN SALUD PARA PPL</a:t>
            </a:r>
            <a:endParaRPr lang="es-CO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95536" y="1916832"/>
            <a:ext cx="840323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COMPETENCIAS DE LOS ENTES TERRITORIALES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DECRETO 2245 DE 2015</a:t>
            </a:r>
          </a:p>
          <a:p>
            <a:pPr marL="0" indent="0" algn="just" fontAlgn="ctr">
              <a:buNone/>
            </a:pPr>
            <a:endParaRPr lang="es-CO" sz="1600" b="1" dirty="0" smtClean="0"/>
          </a:p>
          <a:p>
            <a:pPr marL="0" indent="0" algn="just" fontAlgn="ctr">
              <a:buNone/>
            </a:pPr>
            <a:r>
              <a:rPr lang="es-CO" sz="1600" b="1" dirty="0" smtClean="0"/>
              <a:t>Artículo 2.2.1.11.5.1. Implementación de acciones en materia de salud pública.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CO" sz="1600" b="1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CO" sz="1600" b="1" dirty="0" smtClean="0"/>
              <a:t>Los prestadores de servicios de salud, en coordinación con el Instituto Nacional Penitenciario y Carcelario -INPEC y la autoridad sanitaria del territorio, deberán 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garantizar la implementación de las intervenciones colectivas e individuales de alta externalidad en salud, que permitan atenuar los riesgos y proteger la salud de la población privada de la libertad.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CO" sz="1600" b="1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8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35496" y="548680"/>
            <a:ext cx="4592635" cy="83801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9" name="5 CuadroTexto"/>
          <p:cNvSpPr txBox="1"/>
          <p:nvPr/>
        </p:nvSpPr>
        <p:spPr>
          <a:xfrm>
            <a:off x="-36512" y="476672"/>
            <a:ext cx="4586808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chemeClr val="bg1"/>
                </a:solidFill>
              </a:rPr>
              <a:t>COMPETENCIAS DE LOS ENTES TERRITORIALES EN EL NUEVO  MODELO DE ATENCIÓN EN SALUD PARA PPL</a:t>
            </a:r>
            <a:endParaRPr lang="es-CO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240757463"/>
              </p:ext>
            </p:extLst>
          </p:nvPr>
        </p:nvGraphicFramePr>
        <p:xfrm>
          <a:off x="971600" y="1818745"/>
          <a:ext cx="5904656" cy="4418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ángulo 2"/>
          <p:cNvSpPr/>
          <p:nvPr/>
        </p:nvSpPr>
        <p:spPr>
          <a:xfrm>
            <a:off x="227856" y="1700808"/>
            <a:ext cx="3336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 smtClean="0"/>
              <a:t>Seguimiento </a:t>
            </a:r>
            <a:r>
              <a:rPr lang="es-CO" sz="1400" dirty="0"/>
              <a:t>a la acciones de salud pública. </a:t>
            </a:r>
          </a:p>
          <a:p>
            <a:pPr algn="just"/>
            <a:endParaRPr lang="es-CO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CO" sz="1400" dirty="0" smtClean="0">
                <a:solidFill>
                  <a:schemeClr val="accent6">
                    <a:lumMod val="50000"/>
                  </a:schemeClr>
                </a:solidFill>
              </a:rPr>
              <a:t>Las </a:t>
            </a:r>
            <a:r>
              <a:rPr lang="es-CO" sz="1400" dirty="0">
                <a:solidFill>
                  <a:schemeClr val="accent6">
                    <a:lumMod val="50000"/>
                  </a:schemeClr>
                </a:solidFill>
              </a:rPr>
              <a:t>acciones de inspección, vigilancia y control, la gestión de insumos de interés en salud pública </a:t>
            </a:r>
            <a:r>
              <a:rPr lang="es-CO" sz="1400" dirty="0"/>
              <a:t>(biológicos del Programa Ampliado de </a:t>
            </a:r>
            <a:r>
              <a:rPr lang="es-CO" sz="1400" dirty="0">
                <a:solidFill>
                  <a:schemeClr val="accent6">
                    <a:lumMod val="50000"/>
                  </a:schemeClr>
                </a:solidFill>
              </a:rPr>
              <a:t>Inmunizaciones -PAI</a:t>
            </a:r>
            <a:r>
              <a:rPr lang="es-CO" sz="1400" dirty="0"/>
              <a:t>, los insumos críticos para el control de vectores y los medicamentos para el manejo de los esquemas básicos de las enfermedades transmisibles de interés en salud pública), y el </a:t>
            </a:r>
            <a:r>
              <a:rPr lang="es-CO" sz="1400" dirty="0">
                <a:solidFill>
                  <a:schemeClr val="accent6">
                    <a:lumMod val="50000"/>
                  </a:schemeClr>
                </a:solidFill>
              </a:rPr>
              <a:t>seguimiento de los lineamientos legales vigentes, que garanticen la protección de la salud pública en la población privada de la libertad, estará a cargo de la autoridad sanitaria territorial en coordinación con el Instituto Nacional Penitenciario y Carcelario</a:t>
            </a:r>
            <a:r>
              <a:rPr lang="es-CO" sz="1400" dirty="0">
                <a:solidFill>
                  <a:srgbClr val="FF0000"/>
                </a:solidFill>
              </a:rPr>
              <a:t> </a:t>
            </a:r>
            <a:r>
              <a:rPr lang="es-CO" sz="1400" dirty="0">
                <a:solidFill>
                  <a:schemeClr val="accent6">
                    <a:lumMod val="50000"/>
                  </a:schemeClr>
                </a:solidFill>
              </a:rPr>
              <a:t>-INPEC</a:t>
            </a:r>
            <a:r>
              <a:rPr lang="es-CO" sz="1400" dirty="0"/>
              <a:t>, en el marco de sus </a:t>
            </a:r>
            <a:r>
              <a:rPr lang="es-CO" sz="1400" dirty="0" smtClean="0"/>
              <a:t>competencias</a:t>
            </a:r>
          </a:p>
          <a:p>
            <a:pPr algn="just"/>
            <a:endParaRPr lang="es-CO" sz="1400" dirty="0"/>
          </a:p>
          <a:p>
            <a:pPr algn="just"/>
            <a:r>
              <a:rPr lang="es-CO" sz="1100" dirty="0"/>
              <a:t>Decreto 1843 de 1991 y </a:t>
            </a:r>
          </a:p>
          <a:p>
            <a:pPr algn="just"/>
            <a:r>
              <a:rPr lang="es-CO" sz="1100" dirty="0"/>
              <a:t>Ley 715 de 2001 articulo 42. numeral 42.13</a:t>
            </a:r>
            <a:endParaRPr lang="es-CO" sz="1100" dirty="0"/>
          </a:p>
        </p:txBody>
      </p:sp>
      <p:sp>
        <p:nvSpPr>
          <p:cNvPr id="5" name="Rectángulo 4"/>
          <p:cNvSpPr/>
          <p:nvPr/>
        </p:nvSpPr>
        <p:spPr>
          <a:xfrm>
            <a:off x="6444208" y="1268760"/>
            <a:ext cx="244827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b="1" dirty="0"/>
              <a:t>Garantizar la infraestructura y dotación de servicios higiénico - sanitarios y de los servicios de alimentación en los establecimientos de reclusión de conformidad con los criterios establecidos por la autoridad sanitaria</a:t>
            </a:r>
            <a:r>
              <a:rPr lang="es-CO" sz="1400" b="1" dirty="0" smtClean="0"/>
              <a:t>.</a:t>
            </a:r>
          </a:p>
          <a:p>
            <a:pPr algn="just" fontAlgn="ctr"/>
            <a:endParaRPr lang="es-CO" sz="1400" b="1" dirty="0"/>
          </a:p>
          <a:p>
            <a:pPr algn="just" fontAlgn="ctr"/>
            <a:r>
              <a:rPr lang="es-CO" sz="1400" b="1" dirty="0"/>
              <a:t>Limpieza y desinfección de áreas </a:t>
            </a:r>
          </a:p>
          <a:p>
            <a:pPr algn="just" fontAlgn="ctr"/>
            <a:endParaRPr lang="es-CO" sz="1400" b="1" dirty="0" smtClean="0"/>
          </a:p>
          <a:p>
            <a:pPr algn="just" fontAlgn="ctr"/>
            <a:r>
              <a:rPr lang="es-CO" sz="1400" b="1" dirty="0" smtClean="0"/>
              <a:t>Limpieza </a:t>
            </a:r>
            <a:r>
              <a:rPr lang="es-CO" sz="1400" b="1" dirty="0"/>
              <a:t>y desinfección de tanques de agua </a:t>
            </a:r>
            <a:endParaRPr lang="es-CO" sz="1400" b="1" dirty="0" smtClean="0"/>
          </a:p>
          <a:p>
            <a:pPr algn="just" fontAlgn="ctr"/>
            <a:endParaRPr lang="es-CO" sz="1400" b="1" dirty="0"/>
          </a:p>
          <a:p>
            <a:pPr algn="just" fontAlgn="ctr"/>
            <a:r>
              <a:rPr lang="es-CO" sz="1400" b="1" dirty="0"/>
              <a:t>Programa de gestión integral de residuos </a:t>
            </a:r>
          </a:p>
          <a:p>
            <a:pPr algn="just" fontAlgn="ctr"/>
            <a:endParaRPr lang="es-CO" sz="1400" b="1" dirty="0" smtClean="0"/>
          </a:p>
          <a:p>
            <a:pPr algn="just" fontAlgn="ctr"/>
            <a:r>
              <a:rPr lang="es-CO" sz="1400" b="1" dirty="0" smtClean="0"/>
              <a:t>Control </a:t>
            </a:r>
            <a:r>
              <a:rPr lang="es-CO" sz="1400" b="1" dirty="0"/>
              <a:t>de vectores y plagas </a:t>
            </a:r>
          </a:p>
          <a:p>
            <a:pPr algn="just" fontAlgn="ctr"/>
            <a:r>
              <a:rPr lang="es-CO" sz="1400" b="1" dirty="0"/>
              <a:t>Planes de atención y respuesta a emergencias en todos los establecimientos de reclusión. 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6054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35496" y="836712"/>
            <a:ext cx="4592635" cy="83801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9" name="5 CuadroTexto"/>
          <p:cNvSpPr txBox="1"/>
          <p:nvPr/>
        </p:nvSpPr>
        <p:spPr>
          <a:xfrm>
            <a:off x="-36512" y="764704"/>
            <a:ext cx="4586808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chemeClr val="bg1"/>
                </a:solidFill>
              </a:rPr>
              <a:t>COMPETENCIAS DE LOS ENTES TERRITORIALES EN EL NUEVO  MODELO DE ATENCIÓN EN SALUD PARA PPL</a:t>
            </a:r>
            <a:endParaRPr lang="es-CO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65820" y="1916832"/>
            <a:ext cx="8568952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COMPETENCIAS DE LOS ENTES TERRITORIALES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DECRETO 2245 DE 2015</a:t>
            </a:r>
          </a:p>
          <a:p>
            <a:pPr marL="0" indent="0" algn="just" fontAlgn="ctr">
              <a:buNone/>
            </a:pPr>
            <a:endParaRPr lang="es-CO" sz="1600" b="1" dirty="0" smtClean="0"/>
          </a:p>
          <a:p>
            <a:pPr marL="0" indent="0" algn="just" fontAlgn="ctr">
              <a:buNone/>
            </a:pPr>
            <a:r>
              <a:rPr lang="es-CO" sz="1600" b="1" dirty="0" smtClean="0"/>
              <a:t>Artículo </a:t>
            </a:r>
            <a:r>
              <a:rPr lang="es-CO" sz="1600" b="1" dirty="0"/>
              <a:t>2.2.1.11.5.2. Seguimiento a la acciones de salud pública. </a:t>
            </a:r>
            <a:endParaRPr lang="es-CO" sz="1600" b="1" dirty="0" smtClean="0"/>
          </a:p>
          <a:p>
            <a:pPr marL="0" indent="0" algn="just" fontAlgn="ctr">
              <a:buNone/>
            </a:pPr>
            <a:endParaRPr lang="es-CO" sz="1600" b="1" dirty="0"/>
          </a:p>
          <a:p>
            <a:pPr marL="0" indent="0" algn="just">
              <a:buNone/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Las acciones de inspección, vigilancia y control, la gestión de insumos de interés en salud pública </a:t>
            </a:r>
            <a:r>
              <a:rPr lang="es-CO" sz="1600" b="1" dirty="0"/>
              <a:t>(biológicos del Programa Ampliado de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Inmunizaciones -PAI</a:t>
            </a:r>
            <a:r>
              <a:rPr lang="es-CO" sz="1600" b="1" dirty="0"/>
              <a:t>, los insumos críticos para el control de vectores y los medicamentos para el manejo de los esquemas básicos de las enfermedades transmisibles de interés en salud pública), </a:t>
            </a:r>
            <a:r>
              <a:rPr lang="es-CO" sz="1600" b="1" dirty="0" smtClean="0"/>
              <a:t>y </a:t>
            </a:r>
            <a:r>
              <a:rPr lang="es-CO" sz="1600" b="1" dirty="0"/>
              <a:t>el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seguimiento de los lineamientos legales vigentes, que garanticen la protección de la salud pública en la población privada de la libertad, estará a cargo de la autoridad sanitaria territorial en coordinación con el Instituto Nacional Penitenciario y Carcelario</a:t>
            </a:r>
            <a:r>
              <a:rPr lang="es-CO" sz="1600" b="1" dirty="0">
                <a:solidFill>
                  <a:srgbClr val="FF0000"/>
                </a:solidFill>
              </a:rPr>
              <a:t>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-INPEC</a:t>
            </a:r>
            <a:r>
              <a:rPr lang="es-CO" sz="1600" b="1" dirty="0"/>
              <a:t>, en el marco de sus competencias</a:t>
            </a:r>
          </a:p>
          <a:p>
            <a:pPr marL="0" indent="0" algn="just">
              <a:buNone/>
            </a:pPr>
            <a:r>
              <a:rPr lang="es-CO" sz="1200" b="1" dirty="0"/>
              <a:t>Decreto 1843 de 1991 y </a:t>
            </a:r>
            <a:endParaRPr lang="es-CO" sz="1200" b="1" dirty="0" smtClean="0"/>
          </a:p>
          <a:p>
            <a:pPr marL="0" indent="0" algn="just">
              <a:buNone/>
            </a:pPr>
            <a:r>
              <a:rPr lang="es-CO" sz="1200" b="1" dirty="0" smtClean="0"/>
              <a:t>Ley </a:t>
            </a:r>
            <a:r>
              <a:rPr lang="es-CO" sz="1200" b="1" dirty="0"/>
              <a:t>715 de 2001 articulo 42. numeral 42.13</a:t>
            </a:r>
          </a:p>
          <a:p>
            <a:pPr marL="0" indent="0" algn="just">
              <a:buNone/>
            </a:pPr>
            <a:endParaRPr lang="es-MX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0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35496" y="836712"/>
            <a:ext cx="4592635" cy="83801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9" name="5 CuadroTexto"/>
          <p:cNvSpPr txBox="1"/>
          <p:nvPr/>
        </p:nvSpPr>
        <p:spPr>
          <a:xfrm>
            <a:off x="-36512" y="764704"/>
            <a:ext cx="4586808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chemeClr val="bg1"/>
                </a:solidFill>
              </a:rPr>
              <a:t>COMPETENCIAS DE LOS ENTES TERRITORIALES EN EL NUEVO  MODELO DE ATENCIÓN EN SALUD PARA PPL</a:t>
            </a:r>
            <a:endParaRPr lang="es-CO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95535" y="1844824"/>
            <a:ext cx="8208913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COMPETENCIAS DE LOS ENTES TERRITORIALES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DECRETO 2245 DE 2015</a:t>
            </a:r>
          </a:p>
          <a:p>
            <a:pPr marL="0" indent="0" algn="just" fontAlgn="ctr">
              <a:buNone/>
            </a:pPr>
            <a:endParaRPr lang="es-CO" sz="1050" b="1" dirty="0" smtClean="0"/>
          </a:p>
          <a:p>
            <a:pPr marL="0" indent="0" algn="just">
              <a:buNone/>
            </a:pPr>
            <a:r>
              <a:rPr lang="es-CO" sz="1800" b="1" dirty="0"/>
              <a:t>NUMERAL 5.4.3</a:t>
            </a:r>
            <a:r>
              <a:rPr lang="es-CO" sz="1800" b="1" dirty="0" smtClean="0"/>
              <a:t>. </a:t>
            </a:r>
            <a:r>
              <a:rPr lang="es-CO" sz="1800" b="1" dirty="0"/>
              <a:t>RESOLUCIÓN 5159 DE 2015 </a:t>
            </a:r>
          </a:p>
          <a:p>
            <a:pPr marL="0" indent="0" algn="just" fontAlgn="ctr">
              <a:buNone/>
            </a:pPr>
            <a:endParaRPr lang="es-CO" sz="1800" b="1" dirty="0" smtClean="0"/>
          </a:p>
          <a:p>
            <a:pPr marL="0" indent="0" algn="just" fontAlgn="ctr">
              <a:buNone/>
            </a:pPr>
            <a:r>
              <a:rPr lang="es-CO" sz="1800" b="1" dirty="0" smtClean="0"/>
              <a:t>Promoción </a:t>
            </a:r>
            <a:r>
              <a:rPr lang="es-CO" sz="1800" b="1" dirty="0"/>
              <a:t>de la salud: </a:t>
            </a:r>
            <a:r>
              <a:rPr lang="es-CO" sz="1600" b="1" i="1" dirty="0" smtClean="0"/>
              <a:t>"</a:t>
            </a:r>
            <a:r>
              <a:rPr lang="es-CO" sz="1600" b="1" i="1" dirty="0"/>
              <a:t>Articular con la USPEC y el INPEC el desarrollo de </a:t>
            </a:r>
            <a:r>
              <a:rPr lang="es-CO" sz="1600" b="1" i="1" dirty="0">
                <a:solidFill>
                  <a:schemeClr val="accent6">
                    <a:lumMod val="50000"/>
                  </a:schemeClr>
                </a:solidFill>
              </a:rPr>
              <a:t>acciones de promoción de la salud establecidas en el Plan de Intervenciones Colectivas PIC</a:t>
            </a:r>
            <a:r>
              <a:rPr lang="es-CO" sz="1600" b="1" i="1" dirty="0"/>
              <a:t>, dirigidas a la población privada de la libertad."</a:t>
            </a:r>
            <a:endParaRPr lang="es-CO" sz="1600" b="1" dirty="0"/>
          </a:p>
          <a:p>
            <a:pPr marL="0" indent="0" algn="just" fontAlgn="ctr">
              <a:buNone/>
            </a:pPr>
            <a:endParaRPr lang="es-CO" sz="1800" b="1" dirty="0" smtClean="0"/>
          </a:p>
          <a:p>
            <a:pPr marL="0" indent="0" algn="just" fontAlgn="ctr">
              <a:buNone/>
            </a:pPr>
            <a:r>
              <a:rPr lang="es-CO" sz="1800" b="1" dirty="0" smtClean="0"/>
              <a:t>Gestión </a:t>
            </a:r>
            <a:r>
              <a:rPr lang="es-CO" sz="1800" b="1" dirty="0"/>
              <a:t>de la salud pública. </a:t>
            </a:r>
            <a:r>
              <a:rPr lang="es-CO" sz="1600" b="1" dirty="0" smtClean="0"/>
              <a:t>"</a:t>
            </a:r>
            <a:r>
              <a:rPr lang="es-CO" sz="1600" b="1" i="1" dirty="0" smtClean="0"/>
              <a:t>Realizar </a:t>
            </a:r>
            <a:r>
              <a:rPr lang="es-CO" sz="1600" b="1" i="1" dirty="0"/>
              <a:t>acciones tanto de monitoreo y evaluación como de inspección, vigilancia y  control </a:t>
            </a:r>
            <a:r>
              <a:rPr lang="es-CO" sz="1600" b="1" i="1" dirty="0">
                <a:solidFill>
                  <a:schemeClr val="accent6">
                    <a:lumMod val="50000"/>
                  </a:schemeClr>
                </a:solidFill>
              </a:rPr>
              <a:t>que le competen como autoridad sanitaria</a:t>
            </a:r>
            <a:r>
              <a:rPr lang="es-CO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CO" sz="1600" b="1" i="1" dirty="0"/>
              <a:t>dirigidas al cumplimiento de la prestación de servicios a población privada de la Libertad en el marco del Sistema Obligatorio de la Garantía de la Calidad y normatividad vigente en salud pública emitida por el Ministerio de Salud y Protección Social</a:t>
            </a:r>
            <a:r>
              <a:rPr lang="es-CO" sz="1600" b="1" i="1" dirty="0" smtClean="0"/>
              <a:t>".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36863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10" name="Marcador de contenido 2"/>
          <p:cNvSpPr txBox="1">
            <a:spLocks/>
          </p:cNvSpPr>
          <p:nvPr/>
        </p:nvSpPr>
        <p:spPr>
          <a:xfrm>
            <a:off x="343655" y="1988840"/>
            <a:ext cx="8568952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COMPETENCIAS DE LOS ENTES TERRITORIALES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DECRETO 2245 DE 2015</a:t>
            </a:r>
          </a:p>
          <a:p>
            <a:pPr marL="0" indent="0" algn="just">
              <a:buNone/>
            </a:pPr>
            <a:r>
              <a:rPr lang="es-CO" sz="1600" b="1" dirty="0" smtClean="0"/>
              <a:t>RESOLUCIÓN </a:t>
            </a:r>
            <a:r>
              <a:rPr lang="es-CO" sz="1600" b="1" dirty="0"/>
              <a:t>5159 DE 2015  NUMERAL 5.4.3.</a:t>
            </a:r>
          </a:p>
          <a:p>
            <a:pPr algn="just" fontAlgn="ctr"/>
            <a:r>
              <a:rPr lang="es-CO" sz="1600" b="1" dirty="0"/>
              <a:t>Promoción de la salud: </a:t>
            </a:r>
          </a:p>
          <a:p>
            <a:pPr marL="0" indent="0" algn="just">
              <a:buNone/>
            </a:pPr>
            <a:r>
              <a:rPr lang="es-CO" sz="1600" b="1" i="1" dirty="0"/>
              <a:t>"Articular con la USPEC y el INPEC el desarrollo de acciones de promoción de la salud establecidas en el Plan de Intervenciones Colectivas PIC, dirigidas a la población privada de la libertad."</a:t>
            </a:r>
            <a:endParaRPr lang="es-CO" sz="1600" b="1" dirty="0"/>
          </a:p>
          <a:p>
            <a:pPr marL="0" indent="0" algn="just">
              <a:buNone/>
            </a:pPr>
            <a:endParaRPr lang="es-CO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Resolución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518 de 2015</a:t>
            </a:r>
            <a:endParaRPr lang="es-MX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CO" sz="1600" b="1" dirty="0"/>
              <a:t>Artículo 11: Parágrafo: coordinación </a:t>
            </a:r>
            <a:r>
              <a:rPr lang="es-CO" sz="1600" b="1" i="1" dirty="0"/>
              <a:t>con la entidad territorial que las actividades incluidas en el POS se realicen de manera complementaria y articulada al PIC y apunten al logro de los resultados en salud a lo largo del curso de vida, definidos en el Plan Territorial de Salud.</a:t>
            </a:r>
          </a:p>
          <a:p>
            <a:pPr marL="0" indent="0" algn="just">
              <a:buNone/>
            </a:pPr>
            <a:r>
              <a:rPr lang="es-CO" sz="1600" b="1" i="1" dirty="0"/>
              <a:t>Artículo 12: el PIC hace parte integral del Plan Territorial de Salud</a:t>
            </a:r>
            <a:endParaRPr lang="es-CO" sz="1600" b="1" dirty="0"/>
          </a:p>
          <a:p>
            <a:pPr marL="0" indent="0">
              <a:buNone/>
            </a:pPr>
            <a:endParaRPr lang="es-CO" sz="1100" b="1" dirty="0" smtClean="0"/>
          </a:p>
        </p:txBody>
      </p:sp>
      <p:grpSp>
        <p:nvGrpSpPr>
          <p:cNvPr id="6" name="Grupo 5"/>
          <p:cNvGrpSpPr/>
          <p:nvPr/>
        </p:nvGrpSpPr>
        <p:grpSpPr>
          <a:xfrm>
            <a:off x="-14603" y="764704"/>
            <a:ext cx="4592635" cy="968278"/>
            <a:chOff x="-14603" y="764704"/>
            <a:chExt cx="4592635" cy="968278"/>
          </a:xfrm>
        </p:grpSpPr>
        <p:pic>
          <p:nvPicPr>
            <p:cNvPr id="7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-14603" y="836712"/>
              <a:ext cx="4592635" cy="838017"/>
            </a:xfrm>
            <a:prstGeom prst="rect">
              <a:avLst/>
            </a:prstGeom>
          </p:spPr>
        </p:pic>
        <p:sp>
          <p:nvSpPr>
            <p:cNvPr id="11" name="5 CuadroTexto"/>
            <p:cNvSpPr txBox="1"/>
            <p:nvPr/>
          </p:nvSpPr>
          <p:spPr>
            <a:xfrm>
              <a:off x="-11690" y="764704"/>
              <a:ext cx="4586808" cy="968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>
                  <a:solidFill>
                    <a:schemeClr val="bg1"/>
                  </a:solidFill>
                </a:rPr>
                <a:t>COMPETENCIAS DE LOS ENTES TERRITORIALES EN EL NUEVO  MODELO DE ATENCIÓN EN SALUD PARA PPL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2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4427984" y="2641600"/>
            <a:ext cx="4716016" cy="130875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355976" y="2834354"/>
            <a:ext cx="4752528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MÉDICO PENITENCIARIO Y CARCELARIO</a:t>
            </a:r>
            <a:endParaRPr lang="es-CO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-14603" y="764704"/>
            <a:ext cx="4592635" cy="968278"/>
            <a:chOff x="-14603" y="764704"/>
            <a:chExt cx="4592635" cy="968278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-14603" y="836712"/>
              <a:ext cx="4592635" cy="838017"/>
            </a:xfrm>
            <a:prstGeom prst="rect">
              <a:avLst/>
            </a:prstGeom>
          </p:spPr>
        </p:pic>
        <p:sp>
          <p:nvSpPr>
            <p:cNvPr id="9" name="5 CuadroTexto"/>
            <p:cNvSpPr txBox="1"/>
            <p:nvPr/>
          </p:nvSpPr>
          <p:spPr>
            <a:xfrm>
              <a:off x="-11690" y="764704"/>
              <a:ext cx="4586808" cy="968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>
                  <a:solidFill>
                    <a:schemeClr val="bg1"/>
                  </a:solidFill>
                </a:rPr>
                <a:t>COMPETENCIAS DE LOS ENTES TERRITORIALES EN EL NUEVO  MODELO DE ATENCIÓN EN SALUD PARA PPL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Marcador de contenido 2"/>
          <p:cNvSpPr txBox="1">
            <a:spLocks/>
          </p:cNvSpPr>
          <p:nvPr/>
        </p:nvSpPr>
        <p:spPr>
          <a:xfrm>
            <a:off x="400111" y="747781"/>
            <a:ext cx="8352928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COMPETENCIAS DE LOS ENTES TERRITORIALES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DECRETO 2245 DE 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2015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es-CO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es-CO" sz="1600" b="1" dirty="0" smtClean="0"/>
              <a:t>Incluye: </a:t>
            </a:r>
          </a:p>
          <a:p>
            <a:pPr marL="0" indent="0" algn="just"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Ejecutar las acciones de inspección, vigilancia y control de los factores de riesgo del ambiente que afectan la salud humana, y el cumplimiento del control de vectores y zoonosis,</a:t>
            </a:r>
            <a:r>
              <a:rPr lang="es-CO" sz="1600" b="1" dirty="0" smtClean="0"/>
              <a:t> en coordinación con las autoridades ambientales en el marco de la Ley 9 de 1979 (Artículo 156 y 239: incluye los 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establecimientos carcelarios</a:t>
            </a:r>
            <a:r>
              <a:rPr lang="es-CO" sz="1600" b="1" dirty="0" smtClean="0">
                <a:solidFill>
                  <a:srgbClr val="FF0000"/>
                </a:solidFill>
              </a:rPr>
              <a:t> </a:t>
            </a:r>
            <a:r>
              <a:rPr lang="es-CO" sz="1600" b="1" dirty="0" smtClean="0"/>
              <a:t>dentro de la clasificación de edificaciones) y de los artículos 43 y 44 de la Ley 715 de 2001 </a:t>
            </a:r>
          </a:p>
          <a:p>
            <a:pPr marL="0" indent="0" algn="just">
              <a:buNone/>
            </a:pPr>
            <a:r>
              <a:rPr lang="es-CO" sz="1600" b="1" dirty="0" smtClean="0"/>
              <a:t>Comprende </a:t>
            </a:r>
            <a:r>
              <a:rPr lang="es-CO" sz="1600" b="1" dirty="0"/>
              <a:t>la IVC al cumplimiento de las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responsabilidades de la USPEC</a:t>
            </a:r>
            <a:r>
              <a:rPr lang="es-CO" sz="1600" b="1" dirty="0">
                <a:solidFill>
                  <a:srgbClr val="FF0000"/>
                </a:solidFill>
              </a:rPr>
              <a:t> </a:t>
            </a:r>
            <a:r>
              <a:rPr lang="es-CO" sz="1600" b="1" dirty="0"/>
              <a:t>definidas en el numeral 5.4.1 de la Resolución 5159 de 2015, frente a Promoción de la Salud, Gestión del Riesgo y Gestión de Salud Pública, las cuales </a:t>
            </a:r>
            <a:r>
              <a:rPr lang="es-CO" sz="1600" b="1" u="sng" dirty="0"/>
              <a:t>incluyen entre otras</a:t>
            </a:r>
            <a:r>
              <a:rPr lang="es-CO" sz="1600" b="1" dirty="0"/>
              <a:t>:</a:t>
            </a:r>
          </a:p>
          <a:p>
            <a:pPr fontAlgn="ctr"/>
            <a:r>
              <a:rPr lang="es-CO" sz="1600" b="1" i="1" dirty="0"/>
              <a:t>Garantizar la infraestructura y dotación de servicios higiénico - sanitarios y de los servicios de alimentación en los establecimientos de reclusión de conformidad con los criterios establecidos por la autoridad sanitaria</a:t>
            </a:r>
            <a:r>
              <a:rPr lang="es-CO" sz="1600" b="1" dirty="0"/>
              <a:t>.</a:t>
            </a:r>
          </a:p>
          <a:p>
            <a:pPr fontAlgn="ctr"/>
            <a:r>
              <a:rPr lang="es-CO" sz="1600" b="1" dirty="0"/>
              <a:t>Limpieza y desinfección de áreas </a:t>
            </a:r>
          </a:p>
          <a:p>
            <a:pPr fontAlgn="ctr"/>
            <a:r>
              <a:rPr lang="es-CO" sz="1600" b="1" dirty="0"/>
              <a:t>Limpieza y desinfección de tanques de agua </a:t>
            </a:r>
          </a:p>
          <a:p>
            <a:pPr fontAlgn="ctr"/>
            <a:r>
              <a:rPr lang="es-CO" sz="1600" b="1" dirty="0"/>
              <a:t>Programa de gestión integral de residuos </a:t>
            </a:r>
          </a:p>
          <a:p>
            <a:pPr fontAlgn="ctr"/>
            <a:r>
              <a:rPr lang="es-CO" sz="1600" b="1" dirty="0"/>
              <a:t>Control de vectores y plagas </a:t>
            </a:r>
          </a:p>
          <a:p>
            <a:pPr fontAlgn="ctr"/>
            <a:r>
              <a:rPr lang="es-CO" sz="1600" b="1" dirty="0"/>
              <a:t>Planes de atención y respuesta a emergencias en todos los establecimientos de reclusión. </a:t>
            </a:r>
          </a:p>
        </p:txBody>
      </p:sp>
    </p:spTree>
    <p:extLst>
      <p:ext uri="{BB962C8B-B14F-4D97-AF65-F5344CB8AC3E}">
        <p14:creationId xmlns:p14="http://schemas.microsoft.com/office/powerpoint/2010/main" val="4135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2445" y="476672"/>
            <a:ext cx="4592635" cy="968278"/>
            <a:chOff x="170925" y="764704"/>
            <a:chExt cx="4592635" cy="968278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70925" y="829835"/>
              <a:ext cx="4592635" cy="838017"/>
            </a:xfrm>
            <a:prstGeom prst="rect">
              <a:avLst/>
            </a:prstGeom>
          </p:spPr>
        </p:pic>
        <p:sp>
          <p:nvSpPr>
            <p:cNvPr id="9" name="5 CuadroTexto"/>
            <p:cNvSpPr txBox="1"/>
            <p:nvPr/>
          </p:nvSpPr>
          <p:spPr>
            <a:xfrm>
              <a:off x="173838" y="764704"/>
              <a:ext cx="4586808" cy="968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>
                  <a:solidFill>
                    <a:schemeClr val="bg1"/>
                  </a:solidFill>
                </a:rPr>
                <a:t>COMPETENCIAS DE LOS ENTES TERRITORIALES EN EL NUEVO  MODELO DE ATENCIÓN EN SALUD PARA PPL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Marcador de contenido 2"/>
          <p:cNvSpPr txBox="1">
            <a:spLocks/>
          </p:cNvSpPr>
          <p:nvPr/>
        </p:nvSpPr>
        <p:spPr>
          <a:xfrm>
            <a:off x="323528" y="1484784"/>
            <a:ext cx="8496944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Actuaciones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del Ministerio de Salud y Protección Social en el marco del esquema de Salud para la Población Privada de la Libertad creado mediante la Ley 1709 de 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</a:rPr>
              <a:t>2014</a:t>
            </a:r>
            <a:endParaRPr lang="es-CO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spcBef>
                <a:spcPts val="0"/>
              </a:spcBef>
            </a:pPr>
            <a:endParaRPr lang="es-CO" sz="1600" b="1" dirty="0" smtClean="0"/>
          </a:p>
          <a:p>
            <a:pPr lvl="0" algn="just">
              <a:spcBef>
                <a:spcPts val="0"/>
              </a:spcBef>
            </a:pPr>
            <a:r>
              <a:rPr lang="es-CO" sz="1600" b="1" dirty="0" smtClean="0"/>
              <a:t>Definición </a:t>
            </a:r>
            <a:r>
              <a:rPr lang="es-CO" sz="1600" b="1" dirty="0"/>
              <a:t>del modelo de atención en salud para la población privada de la libertad bajo la custodia y vigilancia del instituto nacional penitenciario y carcelario – INPEC.</a:t>
            </a:r>
            <a:endParaRPr lang="es-CO" sz="1600" dirty="0"/>
          </a:p>
          <a:p>
            <a:pPr lvl="0" algn="just">
              <a:spcBef>
                <a:spcPts val="0"/>
              </a:spcBef>
            </a:pPr>
            <a:endParaRPr lang="es-CO" sz="1600" b="1" dirty="0" smtClean="0"/>
          </a:p>
          <a:p>
            <a:pPr lvl="0" algn="just">
              <a:spcBef>
                <a:spcPts val="0"/>
              </a:spcBef>
            </a:pPr>
            <a:r>
              <a:rPr lang="es-CO" sz="1600" b="1" dirty="0" smtClean="0"/>
              <a:t>Apoyo en la implementación </a:t>
            </a:r>
            <a:r>
              <a:rPr lang="es-CO" sz="1600" b="1" dirty="0"/>
              <a:t>del </a:t>
            </a:r>
            <a:r>
              <a:rPr lang="es-CO" sz="1600" b="1" dirty="0" smtClean="0"/>
              <a:t>Decreto </a:t>
            </a:r>
            <a:r>
              <a:rPr lang="es-CO" sz="1600" b="1" dirty="0"/>
              <a:t>2245 y transición de CAPRECOM EPS al nuevo </a:t>
            </a:r>
            <a:r>
              <a:rPr lang="es-CO" sz="1600" b="1" dirty="0" smtClean="0"/>
              <a:t>modelo. En especial en la contratación</a:t>
            </a:r>
            <a:r>
              <a:rPr lang="es-CO" sz="1600" b="1" dirty="0"/>
              <a:t> </a:t>
            </a:r>
            <a:endParaRPr lang="es-CO" sz="1600" dirty="0"/>
          </a:p>
          <a:p>
            <a:pPr lvl="0" algn="just">
              <a:spcBef>
                <a:spcPts val="0"/>
              </a:spcBef>
            </a:pPr>
            <a:endParaRPr lang="es-CO" sz="1600" b="1" dirty="0" smtClean="0"/>
          </a:p>
          <a:p>
            <a:pPr algn="just">
              <a:spcBef>
                <a:spcPts val="0"/>
              </a:spcBef>
            </a:pPr>
            <a:r>
              <a:rPr lang="es-CO" sz="1600" b="1" dirty="0" smtClean="0"/>
              <a:t>Actividades </a:t>
            </a:r>
            <a:r>
              <a:rPr lang="es-CO" sz="1600" b="1" dirty="0"/>
              <a:t>de apoyo para la caracterización epidemiológica de las personas privadas de la libertad.  </a:t>
            </a:r>
            <a:endParaRPr lang="es-CO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CO" sz="1600" b="1" dirty="0"/>
              <a:t> </a:t>
            </a:r>
            <a:endParaRPr lang="es-CO" sz="1600" dirty="0"/>
          </a:p>
          <a:p>
            <a:pPr algn="just">
              <a:spcBef>
                <a:spcPts val="0"/>
              </a:spcBef>
            </a:pPr>
            <a:r>
              <a:rPr lang="es-CO" sz="1600" b="1" dirty="0"/>
              <a:t>Apoyo técnico para desarrollo del Módulo de Salud  tecnológico en salud del INPEC. </a:t>
            </a:r>
            <a:endParaRPr lang="es-CO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CO" sz="1600" b="1" dirty="0"/>
              <a:t> </a:t>
            </a:r>
            <a:endParaRPr lang="es-CO" sz="1600" dirty="0"/>
          </a:p>
          <a:p>
            <a:pPr algn="just">
              <a:spcBef>
                <a:spcPts val="0"/>
              </a:spcBef>
            </a:pPr>
            <a:r>
              <a:rPr lang="es-CO" sz="1600" b="1" dirty="0" smtClean="0"/>
              <a:t>Ajuste </a:t>
            </a:r>
            <a:r>
              <a:rPr lang="es-CO" sz="1600" b="1" dirty="0"/>
              <a:t>al Modelo de Atención en Salud para armonizar la prestación de servicios con las EPS y entidades que administran regímenes especiales o de </a:t>
            </a:r>
            <a:r>
              <a:rPr lang="es-CO" sz="1600" b="1" dirty="0" smtClean="0"/>
              <a:t>excepción.</a:t>
            </a:r>
          </a:p>
          <a:p>
            <a:pPr algn="just">
              <a:spcBef>
                <a:spcPts val="0"/>
              </a:spcBef>
            </a:pPr>
            <a:endParaRPr lang="es-CO" sz="1600" dirty="0"/>
          </a:p>
          <a:p>
            <a:pPr algn="just">
              <a:spcBef>
                <a:spcPts val="0"/>
              </a:spcBef>
            </a:pPr>
            <a:r>
              <a:rPr lang="es-CO" sz="1600" b="1" dirty="0"/>
              <a:t>Resolución que reglamenta la afiliación de la población privada de la libertad al SGSSS y a las entidades que administran regímenes especiales o de excepción, garanticen los servicios de salud a la </a:t>
            </a:r>
            <a:r>
              <a:rPr lang="es-CO" sz="1600" b="1" dirty="0" smtClean="0"/>
              <a:t>PPL.</a:t>
            </a:r>
            <a:endParaRPr lang="es-CO" sz="1600" dirty="0"/>
          </a:p>
          <a:p>
            <a:pPr lvl="0" algn="just">
              <a:spcBef>
                <a:spcPts val="0"/>
              </a:spcBef>
            </a:pP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14149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40749" r="36062" b="35396"/>
          <a:stretch/>
        </p:blipFill>
        <p:spPr>
          <a:xfrm>
            <a:off x="0" y="2996953"/>
            <a:ext cx="2267744" cy="105345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2369166" y="360382"/>
            <a:ext cx="6523314" cy="5876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Adoptado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la reforma al Código Penal - Código Penitenciario y 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Carcelario.</a:t>
            </a:r>
            <a:endParaRPr lang="es-CO" sz="1600" b="1" dirty="0">
              <a:solidFill>
                <a:schemeClr val="accent6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Ley 1709 de 2014 “Por medio de la cual se reforman algunos artículos de la Ley 65 de 1993 (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la cual se expide el Código Penitenciario y Carcelario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), de la Ley 599 de 2000 (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la cual se expide el Código Penal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), de la Ley 55 de 1985 y se dictan otras disposiciones”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Decreto 2245 de 2015 "Por el cual se adiciona un capítulo al Decreto 1069 de 2015, Único Reglamentario del Sector Justicia y del Derecho,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lo relacionado con la prestación de los servicios de salud a las personas privadas de la libertad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bajo la custodia y vigilancia del Instituto Nacional Penitenciario y Carcelario -INPEC".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Decreto 1142 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CO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2016 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"Por el cual se </a:t>
            </a:r>
            <a:r>
              <a:rPr lang="es-CO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modifican algunas disposiciones en el Capitulo 11 del Título 1 de la Parte 2 del Libro 2 del Decreto 1069 de 2015. Decreto Único Reglamentario del Sector Justicia y del Derecho, y se adoptan otras disposiciones".</a:t>
            </a:r>
            <a:endParaRPr lang="es-CO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Resolución 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5159 de 2015 – “Por medio de la cual se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adopta el Modelo de Atención en Salud para la población privada de la libertad</a:t>
            </a:r>
            <a:r>
              <a:rPr lang="es-CO" sz="1600" b="1" dirty="0">
                <a:solidFill>
                  <a:srgbClr val="C4591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bajo la custodia y vigilancia del Instituto Nacional Penitenciario y Carcelario – INPEC</a:t>
            </a:r>
            <a:r>
              <a:rPr lang="es-CO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CO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5 CuadroTexto"/>
          <p:cNvSpPr txBox="1"/>
          <p:nvPr/>
        </p:nvSpPr>
        <p:spPr>
          <a:xfrm>
            <a:off x="0" y="2981124"/>
            <a:ext cx="2267744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MÉDICO PENITENCIARIO Y CARCELARIO</a:t>
            </a:r>
            <a:endParaRPr lang="es-CO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95536" y="1240820"/>
            <a:ext cx="8352928" cy="496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Operación del modelo de salud para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Personas Privadas de la 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Libertad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600" b="1" dirty="0">
              <a:solidFill>
                <a:schemeClr val="accent6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 Fondo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Nacional de Salud de las Personas Privadas de la Libertad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b="1" u="sng" dirty="0" smtClean="0">
              <a:solidFill>
                <a:schemeClr val="accent6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b="1" u="sng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Créase </a:t>
            </a:r>
            <a:r>
              <a:rPr lang="es-CO" sz="1600" b="1" u="sng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Fondo Nacional de Salud de las Personas Privadas de la Libertad, como una cuenta especial de la Nación, con independencia patrimonial, contable y estadística, sin personería jurídica, el cual estará constituido por recursos del Presupuesto General de la Nación.</a:t>
            </a:r>
            <a:r>
              <a:rPr lang="es-C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Los recursos del Fondo serán manejados por una entidad fiduciaria estatal o de economía mixta, en la cual el Estado tenga más del 90% del capital. Para tal efecto, la Unidad Administrativa de Servicios Penitenciarios y Carcelarios suscribirá el correspondiente contrato de fiducia mercantil, que contendrá las estipulaciones necesarias para el debido cumplimiento del presente artículo y fijará la comisión que, en desarrollo del mismo, deberá cancelarse a la sociedad fiduciaria, la cual será una suma fija o variable determinada con base en los costos administrativos que se generen.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es-CO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s-CO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Parágrafo 1°, artículo 66 de la Ley 1709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que modifica el artículo 105 de la Ley 65 de 1993</a:t>
            </a:r>
            <a:r>
              <a:rPr lang="es-CO" sz="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s-CO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es-CO" sz="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[Artículo 2.2.1.11.2.1. del Decreto 1069 de 2015 adicionado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mediante el del Decreto 2245 de 2015: De la Naturaleza del </a:t>
            </a:r>
            <a:r>
              <a:rPr lang="es-CO" sz="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Fondo</a:t>
            </a:r>
            <a:r>
              <a:rPr lang="es-CO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0" y="548680"/>
            <a:ext cx="4592635" cy="685059"/>
            <a:chOff x="11017" y="548680"/>
            <a:chExt cx="4592635" cy="685059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1017" y="620688"/>
              <a:ext cx="4592635" cy="514509"/>
            </a:xfrm>
            <a:prstGeom prst="rect">
              <a:avLst/>
            </a:prstGeom>
          </p:spPr>
        </p:pic>
        <p:sp>
          <p:nvSpPr>
            <p:cNvPr id="9" name="5 CuadroTexto"/>
            <p:cNvSpPr txBox="1"/>
            <p:nvPr/>
          </p:nvSpPr>
          <p:spPr>
            <a:xfrm>
              <a:off x="53818" y="548680"/>
              <a:ext cx="4446174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SERVICIO MÉDICO PENITENCIARIO </a:t>
              </a: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 CARCELARIO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6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95536" y="114854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del modelo de salud para</a:t>
            </a:r>
            <a:endParaRPr lang="es-CO" sz="16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 Privadas de la Libertad</a:t>
            </a:r>
          </a:p>
          <a:p>
            <a:pPr algn="ctr">
              <a:spcAft>
                <a:spcPts val="0"/>
              </a:spcAft>
            </a:pPr>
            <a:endParaRPr lang="es-CO" sz="1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600" b="1" u="sng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Fondo Nacional de Salud de las Personas Privadas de la Libertad, se encargará de contratar la prestación de los servicios de salud de todas las personas privadas de la libertad,</a:t>
            </a:r>
            <a:r>
              <a:rPr lang="es-CO" sz="1600" dirty="0" smtClean="0">
                <a:solidFill>
                  <a:srgbClr val="C4591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conformidad con el modelo de atención que se diseñe en virtud del presente artículo.      </a:t>
            </a: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  <a:endParaRPr lang="es-CO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Administrar de forma eficiente y diligente los </a:t>
            </a:r>
            <a:r>
              <a:rPr lang="es-CO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 que provengan del Presupuesto General de la Nación para cubrir con los costos del modelo de atención en salud para las personas privadas de la libertad.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CO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Garantizar la prestación de los servicios médico-asistenciales, que contratará con entidades de acuerdo con instrucciones que imparta el Consejo Directivo del Fondo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Llevar los registros contables y estadísticos necesarios para determinar el estado de la prestación del servicio de salud y garantizar un estricto control del uso de los recursos. </a:t>
            </a:r>
          </a:p>
          <a:p>
            <a:pPr algn="just">
              <a:spcAft>
                <a:spcPts val="0"/>
              </a:spcAft>
            </a:pP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Velar porque todas las entidades deudoras del Fondo Nacional de Salud de las Personas Privadas de la Libertad, cumplan oportunamente con el pago de sus obligaciones. </a:t>
            </a: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s-CO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Parágrafo 2°, artículo 66 de la Ley 1709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 el artículo 105 de la Ley 65 de 1993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0" y="548680"/>
            <a:ext cx="4592635" cy="685059"/>
            <a:chOff x="11017" y="548680"/>
            <a:chExt cx="4592635" cy="685059"/>
          </a:xfrm>
        </p:grpSpPr>
        <p:pic>
          <p:nvPicPr>
            <p:cNvPr id="10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1017" y="620688"/>
              <a:ext cx="4592635" cy="514509"/>
            </a:xfrm>
            <a:prstGeom prst="rect">
              <a:avLst/>
            </a:prstGeom>
          </p:spPr>
        </p:pic>
        <p:sp>
          <p:nvSpPr>
            <p:cNvPr id="11" name="5 CuadroTexto"/>
            <p:cNvSpPr txBox="1"/>
            <p:nvPr/>
          </p:nvSpPr>
          <p:spPr>
            <a:xfrm>
              <a:off x="53818" y="548680"/>
              <a:ext cx="4446174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SERVICIO MÉDICO PENITENCIARIO </a:t>
              </a: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 CARCELARIO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58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95536" y="1542284"/>
            <a:ext cx="8352927" cy="46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del modelo de salud para</a:t>
            </a:r>
            <a:endParaRPr lang="es-CO" sz="16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 Privadas de la Libertad</a:t>
            </a:r>
            <a:endParaRPr lang="es-CO" sz="1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6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6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Entidad fiduciaria</a:t>
            </a:r>
          </a:p>
          <a:p>
            <a:pPr algn="just"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entidad fiduciaria con la que se celebre el contrato de fiducia mercantil para la administración de los recursos del Fondo Nacional de Salud de las Personas Privadas de la Libertad </a:t>
            </a:r>
            <a:r>
              <a:rPr lang="es-CO" sz="16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deberá tener la capacidad e idoneidad para realizar la contratación, desembolsos y demás actividades administrativas que se requieran para la prestación de servicios de salud de las personas privadas de la libertad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bajo la custodia y vigilancia INPEC., de conformidad con el Modelo de Atención en Servicios de Salud.</a:t>
            </a:r>
          </a:p>
          <a:p>
            <a:pPr algn="just">
              <a:spcAft>
                <a:spcPts val="0"/>
              </a:spcAft>
            </a:pP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Consorcio Fondo de Atención en Salud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PPL-2015</a:t>
            </a:r>
            <a:endParaRPr lang="es-CO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Fiduagraria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CO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Fiduprevisora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conformaron el Patrimonio Autónomo Consorcio Fondo de Atención en Salud PPL-2015</a:t>
            </a:r>
          </a:p>
          <a:p>
            <a:pPr algn="just">
              <a:spcAft>
                <a:spcPts val="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[Artículo 2.2.1.11.4.1. del Decreto 1069 de 2015 adicionado mediante el </a:t>
            </a:r>
            <a:endParaRPr lang="es-CO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Decreto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2245 de 2015: Atributos de la entidad fiduciaria para la administración de recursos del fondo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.]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11017" y="548680"/>
            <a:ext cx="4592635" cy="685059"/>
            <a:chOff x="11017" y="548680"/>
            <a:chExt cx="4592635" cy="685059"/>
          </a:xfrm>
        </p:grpSpPr>
        <p:pic>
          <p:nvPicPr>
            <p:cNvPr id="10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1017" y="620688"/>
              <a:ext cx="4592635" cy="514509"/>
            </a:xfrm>
            <a:prstGeom prst="rect">
              <a:avLst/>
            </a:prstGeom>
          </p:spPr>
        </p:pic>
        <p:sp>
          <p:nvSpPr>
            <p:cNvPr id="11" name="5 CuadroTexto"/>
            <p:cNvSpPr txBox="1"/>
            <p:nvPr/>
          </p:nvSpPr>
          <p:spPr>
            <a:xfrm>
              <a:off x="53818" y="548680"/>
              <a:ext cx="4446174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SERVICIO MÉDICO PENITENCIARIO </a:t>
              </a: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 CARCELARIO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3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11017" y="548680"/>
            <a:ext cx="4592635" cy="685059"/>
            <a:chOff x="11017" y="548680"/>
            <a:chExt cx="4592635" cy="685059"/>
          </a:xfrm>
        </p:grpSpPr>
        <p:pic>
          <p:nvPicPr>
            <p:cNvPr id="10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1017" y="620688"/>
              <a:ext cx="4592635" cy="514509"/>
            </a:xfrm>
            <a:prstGeom prst="rect">
              <a:avLst/>
            </a:prstGeom>
          </p:spPr>
        </p:pic>
        <p:sp>
          <p:nvSpPr>
            <p:cNvPr id="11" name="5 CuadroTexto"/>
            <p:cNvSpPr txBox="1"/>
            <p:nvPr/>
          </p:nvSpPr>
          <p:spPr>
            <a:xfrm>
              <a:off x="53818" y="548680"/>
              <a:ext cx="4446174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SERVICIO MÉDICO PENITENCIARIO </a:t>
              </a: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 CARCELARIO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66040479"/>
              </p:ext>
            </p:extLst>
          </p:nvPr>
        </p:nvGraphicFramePr>
        <p:xfrm>
          <a:off x="1331640" y="1268760"/>
          <a:ext cx="68407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2782817" y="3140968"/>
            <a:ext cx="2016224" cy="936104"/>
            <a:chOff x="2771800" y="3140968"/>
            <a:chExt cx="2016224" cy="936104"/>
          </a:xfrm>
        </p:grpSpPr>
        <p:sp>
          <p:nvSpPr>
            <p:cNvPr id="3" name="Flecha derecha 2"/>
            <p:cNvSpPr/>
            <p:nvPr/>
          </p:nvSpPr>
          <p:spPr>
            <a:xfrm>
              <a:off x="2843808" y="3140968"/>
              <a:ext cx="1944216" cy="9361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2771800" y="3257044"/>
              <a:ext cx="194421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cap="none" spc="0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Contrato</a:t>
              </a:r>
              <a:endParaRPr lang="es-ES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  <p:sp>
        <p:nvSpPr>
          <p:cNvPr id="17" name="Flecha derecha 16"/>
          <p:cNvSpPr/>
          <p:nvPr/>
        </p:nvSpPr>
        <p:spPr>
          <a:xfrm rot="5400000">
            <a:off x="7034248" y="4218127"/>
            <a:ext cx="1556221" cy="129614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sp>
        <p:nvSpPr>
          <p:cNvPr id="18" name="Rectángulo 17"/>
          <p:cNvSpPr/>
          <p:nvPr/>
        </p:nvSpPr>
        <p:spPr>
          <a:xfrm rot="5400000">
            <a:off x="7061204" y="4429231"/>
            <a:ext cx="15562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Contrato </a:t>
            </a:r>
            <a:r>
              <a:rPr lang="es-ES" sz="20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Serv.Salud</a:t>
            </a:r>
            <a:r>
              <a:rPr lang="es-E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  <a:endParaRPr lang="es-E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2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7544" y="1422707"/>
            <a:ext cx="82089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del modelo de salud para</a:t>
            </a:r>
            <a:endParaRPr lang="es-CO" sz="16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 Privadas de la Libertad</a:t>
            </a:r>
            <a:endParaRPr lang="es-CO" sz="1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CO" sz="1600" b="1" u="sng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CO" sz="16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Consejo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Directivo del Fondo Nacional de Salud</a:t>
            </a:r>
            <a:endParaRPr lang="es-CO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CO" sz="16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contrato de fiducia mercantil se preverá la existencia de un Consejo Directivo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Fondo Nacional de Salud de las Personas Privadas de la Libertad, integrado por los siguientes miembros: </a:t>
            </a:r>
          </a:p>
          <a:p>
            <a:pPr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El Ministro de Justicia y del Derecho o el Viceministro de Política Criminal y Justicia Restaurativa, quien lo presidirá. </a:t>
            </a:r>
          </a:p>
          <a:p>
            <a:pPr marL="449580"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El Ministro de Hacienda y Crédito Público o su delegado. </a:t>
            </a:r>
          </a:p>
          <a:p>
            <a:pPr marL="449580"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El Ministro de Salud y Protección Social o su delegado. </a:t>
            </a:r>
          </a:p>
          <a:p>
            <a:pPr marL="449580"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El Director de la Unidad Administrativa de Servicios Penitenciarios y Carcelarios, entidad que ejercerá la Secretaría Técnica del Consejo Directivo. </a:t>
            </a:r>
          </a:p>
          <a:p>
            <a:pPr marL="449580"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El Director del Instituto Nacional Penitenciario y Carcelario (</a:t>
            </a:r>
            <a:r>
              <a:rPr lang="es-CO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Inpec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449580" algn="just"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El Gerente de la entidad fiduciaria con la cual se contrate, con voz pero sin voto.</a:t>
            </a:r>
          </a:p>
          <a:p>
            <a:pPr>
              <a:spcAft>
                <a:spcPts val="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[Parágrafo 3°, artículo 66 de la Ley 1709 </a:t>
            </a:r>
          </a:p>
          <a:p>
            <a:pPr algn="r"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modifica el artículo 105 de la Ley 65 de 1993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11017" y="548680"/>
            <a:ext cx="4592635" cy="685059"/>
            <a:chOff x="11017" y="548680"/>
            <a:chExt cx="4592635" cy="685059"/>
          </a:xfrm>
        </p:grpSpPr>
        <p:pic>
          <p:nvPicPr>
            <p:cNvPr id="10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1017" y="620688"/>
              <a:ext cx="4592635" cy="514509"/>
            </a:xfrm>
            <a:prstGeom prst="rect">
              <a:avLst/>
            </a:prstGeom>
          </p:spPr>
        </p:pic>
        <p:sp>
          <p:nvSpPr>
            <p:cNvPr id="11" name="5 CuadroTexto"/>
            <p:cNvSpPr txBox="1"/>
            <p:nvPr/>
          </p:nvSpPr>
          <p:spPr>
            <a:xfrm>
              <a:off x="53818" y="548680"/>
              <a:ext cx="4446174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SERVICIO MÉDICO PENITENCIARIO </a:t>
              </a: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 CARCELARIO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79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7" t="81187" r="3385" b="5008"/>
          <a:stretch/>
        </p:blipFill>
        <p:spPr>
          <a:xfrm>
            <a:off x="5654104" y="6093296"/>
            <a:ext cx="3454400" cy="757382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395536" y="1328904"/>
            <a:ext cx="8424936" cy="4571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Operación del modelo de salud para</a:t>
            </a:r>
            <a:endParaRPr lang="es-CO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 Privadas de la Libertad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6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Modelo 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atención en salud</a:t>
            </a:r>
            <a:endParaRPr lang="es-CO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</a:t>
            </a:r>
            <a:r>
              <a:rPr lang="es-CO" sz="1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intramural</a:t>
            </a: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extramural, con política de APS</a:t>
            </a:r>
            <a:endParaRPr lang="es-CO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médico penitenciario y carcelario. El Ministerio de Salud y Protección Social y la Unidad de Servicios Penitenciarios y Carcelarios (</a:t>
            </a:r>
            <a:r>
              <a:rPr lang="es-CO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Uspec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deberán diseñar un </a:t>
            </a:r>
            <a:r>
              <a:rPr lang="es-CO" sz="1600" b="1" u="sng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de atención en salud especial, integral, diferenciado y con perspectiva de género para la población privada de la libertad, incluida la que se encuentra en prisión domiciliaria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….. Este modelo tendrá como mínimo una </a:t>
            </a:r>
            <a:r>
              <a:rPr lang="es-CO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</a:t>
            </a:r>
            <a:r>
              <a:rPr lang="es-CO" sz="16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intramural</a:t>
            </a:r>
            <a:r>
              <a:rPr lang="es-CO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extramural y una política de atención primaria en salud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Modelo fue adoptado por la Resolución 5159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66 de la Ley 1709 de 2014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modificó el artículo 105 de la Ley 65 de 1993]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1017" y="548680"/>
            <a:ext cx="4592635" cy="685059"/>
            <a:chOff x="11017" y="548680"/>
            <a:chExt cx="4592635" cy="685059"/>
          </a:xfrm>
        </p:grpSpPr>
        <p:pic>
          <p:nvPicPr>
            <p:cNvPr id="7" name="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" t="40749" r="36062" b="35396"/>
            <a:stretch/>
          </p:blipFill>
          <p:spPr>
            <a:xfrm>
              <a:off x="11017" y="620688"/>
              <a:ext cx="4592635" cy="514509"/>
            </a:xfrm>
            <a:prstGeom prst="rect">
              <a:avLst/>
            </a:prstGeom>
          </p:spPr>
        </p:pic>
        <p:sp>
          <p:nvSpPr>
            <p:cNvPr id="11" name="5 CuadroTexto"/>
            <p:cNvSpPr txBox="1"/>
            <p:nvPr/>
          </p:nvSpPr>
          <p:spPr>
            <a:xfrm>
              <a:off x="53818" y="548680"/>
              <a:ext cx="4446174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SERVICIO MÉDICO PENITENCIARIO </a:t>
              </a: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es-CO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 CARCELARIO</a:t>
              </a:r>
              <a:endParaRPr lang="es-CO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75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2380</Words>
  <Application>Microsoft Office PowerPoint</Application>
  <PresentationFormat>Presentación en pantalla (4:3)</PresentationFormat>
  <Paragraphs>225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Jairo Alberto Betancourt Maldonado</cp:lastModifiedBy>
  <cp:revision>173</cp:revision>
  <dcterms:created xsi:type="dcterms:W3CDTF">2014-10-20T16:00:02Z</dcterms:created>
  <dcterms:modified xsi:type="dcterms:W3CDTF">2016-08-16T14:34:16Z</dcterms:modified>
</cp:coreProperties>
</file>